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94" r:id="rId3"/>
    <p:sldId id="258" r:id="rId5"/>
    <p:sldId id="259" r:id="rId6"/>
    <p:sldId id="260" r:id="rId7"/>
    <p:sldId id="289" r:id="rId8"/>
    <p:sldId id="269" r:id="rId9"/>
    <p:sldId id="266" r:id="rId10"/>
    <p:sldId id="290" r:id="rId11"/>
    <p:sldId id="318" r:id="rId12"/>
    <p:sldId id="291" r:id="rId13"/>
    <p:sldId id="287" r:id="rId14"/>
  </p:sldIdLst>
  <p:sldSz cx="12192000" cy="6858000"/>
  <p:notesSz cx="6858000" cy="9144000"/>
  <p:embeddedFontLst>
    <p:embeddedFont>
      <p:font typeface="字魂105号-简雅黑" panose="00000500000000000000" charset="-122"/>
      <p:regular r:id="rId18"/>
    </p:embeddedFont>
    <p:embeddedFont>
      <p:font typeface="等线" panose="02010600030101010101" charset="-122"/>
      <p:regular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518A"/>
    <a:srgbClr val="3C4D63"/>
    <a:srgbClr val="2D3A4A"/>
    <a:srgbClr val="00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84" y="450"/>
      </p:cViewPr>
      <p:guideLst>
        <p:guide orient="horz" pos="217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5.xml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9683C-6CDA-4D0A-B134-D0CF4EC392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90F21-4EA9-4749-B3FF-E64F7896F83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32BB-E087-4A17-AFDE-850282AD8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7F85-2830-4F23-82D0-952F31529EA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6.png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03" b="33729"/>
          <a:stretch>
            <a:fillRect/>
          </a:stretch>
        </p:blipFill>
        <p:spPr>
          <a:xfrm>
            <a:off x="-2" y="-100424"/>
            <a:ext cx="12192002" cy="273791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-2" y="2540000"/>
            <a:ext cx="12192002" cy="4317999"/>
          </a:xfrm>
          <a:prstGeom prst="rect">
            <a:avLst/>
          </a:prstGeom>
          <a:solidFill>
            <a:srgbClr val="0651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等腰三角形 15"/>
          <p:cNvSpPr/>
          <p:nvPr/>
        </p:nvSpPr>
        <p:spPr>
          <a:xfrm rot="10800000">
            <a:off x="5698236" y="2533516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51175" y="3187700"/>
            <a:ext cx="678878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  <a:cs typeface="+mn-ea"/>
                <a:sym typeface="+mn-lt"/>
              </a:rPr>
              <a:t>测绘工程技术</a:t>
            </a:r>
            <a:endParaRPr lang="zh-CN" altLang="en-US" sz="6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66285" y="4993640"/>
            <a:ext cx="32207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汇报人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：张宇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汇报时间：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2022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12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月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14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日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 animBg="1"/>
      <p:bldP spid="11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1"/>
          <a:srcRect l="5124" t="28622" r="3501" b="28622"/>
          <a:stretch>
            <a:fillRect/>
          </a:stretch>
        </p:blipFill>
        <p:spPr>
          <a:xfrm>
            <a:off x="0" y="-1"/>
            <a:ext cx="4267200" cy="6858001"/>
          </a:xfrm>
          <a:prstGeom prst="rect">
            <a:avLst/>
          </a:prstGeom>
          <a:solidFill>
            <a:srgbClr val="06518A"/>
          </a:solidFill>
        </p:spPr>
      </p:pic>
      <p:sp>
        <p:nvSpPr>
          <p:cNvPr id="8" name="文本框 7"/>
          <p:cNvSpPr txBox="1"/>
          <p:nvPr/>
        </p:nvSpPr>
        <p:spPr>
          <a:xfrm>
            <a:off x="5388271" y="1881902"/>
            <a:ext cx="2011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06518A"/>
                </a:solidFill>
                <a:cs typeface="+mn-ea"/>
                <a:sym typeface="+mn-lt"/>
              </a:rPr>
              <a:t>前景展望</a:t>
            </a:r>
            <a:endParaRPr lang="zh-CN" altLang="en-US" sz="36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163933" y="3046884"/>
            <a:ext cx="6067311" cy="2501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随着全球卫星定位系统的应用和互联网技术的发展，以及 GPS、 GIS等新一代地理信息技术的应用，使现代测绘技术有了新的突破和发展，现代测绘技术将在国民经济建设、资源开发等方面发挥重要作用。未来，我国测绘技术将从单一类型向多类型进行转变，即以测量、测绘为主，向地学、海洋、地球物理等多学科的综合发展，是一项庞大复杂的系统工程。测量在科学研究中已越来越显示出其重要地位和作用，特别是空间定位技术的发展，为进一步认识空间位置及其相互关系提供了更多的方法，使人们有可能将这些新研究成果应用于生产实践中去。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1088571" y="2242417"/>
            <a:ext cx="2090058" cy="2417358"/>
          </a:xfrm>
          <a:prstGeom prst="roundRect">
            <a:avLst>
              <a:gd name="adj" fmla="val 8846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71962" y="1958354"/>
            <a:ext cx="210666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13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150734" y="3956701"/>
            <a:ext cx="2053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PART FOUR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245848" y="5548370"/>
            <a:ext cx="5904356" cy="0"/>
          </a:xfrm>
          <a:prstGeom prst="line">
            <a:avLst/>
          </a:prstGeom>
          <a:ln w="12700">
            <a:solidFill>
              <a:srgbClr val="3C4D6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4840527" y="2006492"/>
            <a:ext cx="471847" cy="471847"/>
            <a:chOff x="8407459" y="3205778"/>
            <a:chExt cx="576580" cy="576580"/>
          </a:xfrm>
          <a:solidFill>
            <a:srgbClr val="002060"/>
          </a:solidFill>
        </p:grpSpPr>
        <p:sp>
          <p:nvSpPr>
            <p:cNvPr id="26" name="圆角矩形 25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noFill/>
            <a:ln w="19050">
              <a:solidFill>
                <a:srgbClr val="0651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grpFill/>
            <a:ln>
              <a:solidFill>
                <a:srgbClr val="06518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99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899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22222E-6 L 0.05182 2.22222E-6 " pathEditMode="relative" rAng="0" ptsTypes="AA">
                                      <p:cBhvr>
                                        <p:cTn id="29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899"/>
                            </p:stCondLst>
                            <p:childTnLst>
                              <p:par>
                                <p:cTn id="3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675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250"/>
                            </p:stCondLst>
                            <p:childTnLst>
                              <p:par>
                                <p:cTn id="40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4" grpId="0"/>
      <p:bldP spid="19" grpId="0" animBg="1"/>
      <p:bldP spid="7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-2" y="2540000"/>
            <a:ext cx="12192002" cy="4317999"/>
          </a:xfrm>
          <a:prstGeom prst="rect">
            <a:avLst/>
          </a:prstGeom>
          <a:solidFill>
            <a:srgbClr val="0651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941130" y="3240889"/>
            <a:ext cx="630974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cs typeface="+mn-ea"/>
                <a:sym typeface="+mn-lt"/>
              </a:rPr>
              <a:t>THANK YOU</a:t>
            </a:r>
            <a:endParaRPr lang="zh-CN" altLang="en-US" sz="8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等腰三角形 15"/>
          <p:cNvSpPr/>
          <p:nvPr/>
        </p:nvSpPr>
        <p:spPr>
          <a:xfrm rot="10800000">
            <a:off x="5698236" y="2540000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166362" y="4540736"/>
            <a:ext cx="5859276" cy="830997"/>
            <a:chOff x="3166362" y="4540736"/>
            <a:chExt cx="5859276" cy="830997"/>
          </a:xfrm>
        </p:grpSpPr>
        <p:sp>
          <p:nvSpPr>
            <p:cNvPr id="18" name="文本框 17"/>
            <p:cNvSpPr txBox="1"/>
            <p:nvPr/>
          </p:nvSpPr>
          <p:spPr>
            <a:xfrm>
              <a:off x="3594395" y="4540736"/>
              <a:ext cx="50032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dirty="0">
                  <a:solidFill>
                    <a:schemeClr val="bg1"/>
                  </a:solidFill>
                  <a:cs typeface="+mn-ea"/>
                  <a:sym typeface="+mn-lt"/>
                </a:rPr>
                <a:t>感谢聆听</a:t>
              </a:r>
              <a:endParaRPr lang="zh-CN" altLang="en-US" sz="4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3166362" y="4928259"/>
              <a:ext cx="5859276" cy="18000"/>
              <a:chOff x="3149600" y="3433668"/>
              <a:chExt cx="5859276" cy="18000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3149600" y="3433668"/>
                <a:ext cx="1461141" cy="1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7547735" y="3433668"/>
                <a:ext cx="1461141" cy="1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03" b="33729"/>
          <a:stretch>
            <a:fillRect/>
          </a:stretch>
        </p:blipFill>
        <p:spPr>
          <a:xfrm>
            <a:off x="-2" y="-100424"/>
            <a:ext cx="12192002" cy="27379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4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900"/>
                            </p:stCondLst>
                            <p:childTnLst>
                              <p:par>
                                <p:cTn id="3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54"/>
          <a:stretch>
            <a:fillRect/>
          </a:stretch>
        </p:blipFill>
        <p:spPr>
          <a:xfrm>
            <a:off x="-3744" y="0"/>
            <a:ext cx="426781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267199" y="0"/>
            <a:ext cx="108000" cy="6858000"/>
          </a:xfrm>
          <a:prstGeom prst="rect">
            <a:avLst/>
          </a:prstGeom>
          <a:solidFill>
            <a:srgbClr val="0651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2" y="2749550"/>
            <a:ext cx="4680000" cy="1440000"/>
          </a:xfrm>
          <a:prstGeom prst="rect">
            <a:avLst/>
          </a:prstGeom>
          <a:solidFill>
            <a:srgbClr val="06518A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425714" y="2907641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cs typeface="+mn-ea"/>
                <a:sym typeface="+mn-lt"/>
              </a:rPr>
              <a:t>目录</a:t>
            </a:r>
            <a:endParaRPr lang="zh-CN" altLang="en-US" sz="4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59377" y="3607143"/>
            <a:ext cx="13195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23255" y="2312035"/>
            <a:ext cx="2339340" cy="4794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000" dirty="0">
                <a:solidFill>
                  <a:srgbClr val="06518A"/>
                </a:solidFill>
                <a:cs typeface="+mn-ea"/>
                <a:sym typeface="+mn-lt"/>
              </a:rPr>
              <a:t>01</a:t>
            </a:r>
            <a:r>
              <a:rPr lang="en-US" altLang="zh-CN" sz="2000" dirty="0" smtClean="0">
                <a:solidFill>
                  <a:srgbClr val="06518A"/>
                </a:solidFill>
                <a:cs typeface="+mn-ea"/>
                <a:sym typeface="+mn-lt"/>
              </a:rPr>
              <a:t>.</a:t>
            </a:r>
            <a:r>
              <a:rPr lang="zh-CN" altLang="en-US" sz="2000" dirty="0" smtClean="0">
                <a:solidFill>
                  <a:srgbClr val="06518A"/>
                </a:solidFill>
                <a:cs typeface="+mn-ea"/>
                <a:sym typeface="+mn-lt"/>
              </a:rPr>
              <a:t>定义与内容</a:t>
            </a:r>
            <a:endParaRPr lang="zh-CN" altLang="en-US" sz="2000" dirty="0" smtClean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763760" y="2334895"/>
            <a:ext cx="2338705" cy="456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000" dirty="0">
                <a:solidFill>
                  <a:srgbClr val="06518A"/>
                </a:solidFill>
                <a:cs typeface="+mn-ea"/>
                <a:sym typeface="+mn-lt"/>
              </a:rPr>
              <a:t>02</a:t>
            </a:r>
            <a:r>
              <a:rPr lang="en-US" altLang="zh-CN" sz="2000" dirty="0" smtClean="0">
                <a:solidFill>
                  <a:srgbClr val="06518A"/>
                </a:solidFill>
                <a:cs typeface="+mn-ea"/>
                <a:sym typeface="+mn-lt"/>
              </a:rPr>
              <a:t>.</a:t>
            </a:r>
            <a:r>
              <a:rPr lang="zh-CN" altLang="en-US" sz="2000" dirty="0" smtClean="0">
                <a:solidFill>
                  <a:srgbClr val="06518A"/>
                </a:solidFill>
                <a:cs typeface="+mn-ea"/>
                <a:sym typeface="+mn-lt"/>
              </a:rPr>
              <a:t>生活中的应用</a:t>
            </a:r>
            <a:endParaRPr lang="zh-CN" altLang="en-US" sz="2000" dirty="0" smtClean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5687695" y="4149090"/>
            <a:ext cx="2433955" cy="515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000" dirty="0">
                <a:solidFill>
                  <a:srgbClr val="06518A"/>
                </a:solidFill>
                <a:cs typeface="+mn-ea"/>
                <a:sym typeface="+mn-lt"/>
              </a:rPr>
              <a:t>03</a:t>
            </a:r>
            <a:r>
              <a:rPr lang="en-US" altLang="zh-CN" sz="2000" dirty="0" smtClean="0">
                <a:solidFill>
                  <a:srgbClr val="06518A"/>
                </a:solidFill>
                <a:cs typeface="+mn-ea"/>
                <a:sym typeface="+mn-lt"/>
              </a:rPr>
              <a:t>.</a:t>
            </a:r>
            <a:r>
              <a:rPr lang="zh-CN" altLang="en-US" sz="2000" dirty="0" smtClean="0">
                <a:solidFill>
                  <a:srgbClr val="06518A"/>
                </a:solidFill>
                <a:cs typeface="+mn-ea"/>
                <a:sym typeface="+mn-lt"/>
              </a:rPr>
              <a:t>学科交叉</a:t>
            </a:r>
            <a:endParaRPr lang="zh-CN" altLang="en-US" sz="2000" dirty="0" smtClean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120" name="文本框 119"/>
          <p:cNvSpPr txBox="1"/>
          <p:nvPr/>
        </p:nvSpPr>
        <p:spPr>
          <a:xfrm>
            <a:off x="9829800" y="4149090"/>
            <a:ext cx="2455545" cy="4800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000" dirty="0">
                <a:solidFill>
                  <a:srgbClr val="06518A"/>
                </a:solidFill>
                <a:cs typeface="+mn-ea"/>
                <a:sym typeface="+mn-lt"/>
              </a:rPr>
              <a:t>04</a:t>
            </a:r>
            <a:r>
              <a:rPr lang="en-US" altLang="zh-CN" sz="2000" dirty="0" smtClean="0">
                <a:solidFill>
                  <a:srgbClr val="06518A"/>
                </a:solidFill>
                <a:cs typeface="+mn-ea"/>
                <a:sym typeface="+mn-lt"/>
              </a:rPr>
              <a:t>.</a:t>
            </a:r>
            <a:r>
              <a:rPr lang="zh-CN" altLang="en-US" sz="2000" dirty="0" smtClean="0">
                <a:solidFill>
                  <a:srgbClr val="06518A"/>
                </a:solidFill>
                <a:cs typeface="+mn-ea"/>
                <a:sym typeface="+mn-lt"/>
              </a:rPr>
              <a:t>前景展望</a:t>
            </a:r>
            <a:endParaRPr lang="zh-CN" altLang="en-US" sz="2000" dirty="0" smtClean="0">
              <a:solidFill>
                <a:srgbClr val="06518A"/>
              </a:solidFill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8897916" y="4016820"/>
            <a:ext cx="797404" cy="797404"/>
            <a:chOff x="8407459" y="3205778"/>
            <a:chExt cx="576580" cy="576580"/>
          </a:xfrm>
        </p:grpSpPr>
        <p:sp>
          <p:nvSpPr>
            <p:cNvPr id="122" name="圆角矩形 121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noFill/>
            <a:ln w="19050">
              <a:solidFill>
                <a:srgbClr val="0651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4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solidFill>
              <a:srgbClr val="06518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82929" y="2161312"/>
            <a:ext cx="797404" cy="797404"/>
            <a:chOff x="5432031" y="1864114"/>
            <a:chExt cx="576580" cy="576580"/>
          </a:xfrm>
        </p:grpSpPr>
        <p:sp>
          <p:nvSpPr>
            <p:cNvPr id="20" name="圆角矩形 19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noFill/>
            <a:ln w="19050">
              <a:solidFill>
                <a:srgbClr val="0651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solidFill>
              <a:srgbClr val="002060"/>
            </a:solidFill>
          </p:grpSpPr>
          <p:grpSp>
            <p:nvGrpSpPr>
              <p:cNvPr id="189" name="组合 18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86" name="椭圆 18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rgbClr val="06518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88" name="矩形 187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6518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90" name="组合 18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1" name="椭圆 190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rgbClr val="06518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6518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93" name="组合 192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4" name="椭圆 19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rgbClr val="06518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6518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4782929" y="4016820"/>
            <a:ext cx="797404" cy="797404"/>
            <a:chOff x="5432031" y="3205778"/>
            <a:chExt cx="576580" cy="576580"/>
          </a:xfrm>
        </p:grpSpPr>
        <p:sp>
          <p:nvSpPr>
            <p:cNvPr id="112" name="圆角矩形 111"/>
            <p:cNvSpPr/>
            <p:nvPr/>
          </p:nvSpPr>
          <p:spPr>
            <a:xfrm>
              <a:off x="5432031" y="3205778"/>
              <a:ext cx="576580" cy="576580"/>
            </a:xfrm>
            <a:prstGeom prst="roundRect">
              <a:avLst>
                <a:gd name="adj" fmla="val 9467"/>
              </a:avLst>
            </a:prstGeom>
            <a:noFill/>
            <a:ln w="19050">
              <a:solidFill>
                <a:srgbClr val="0651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5527965" y="3301413"/>
              <a:ext cx="388022" cy="388022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rgbClr val="06518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897916" y="2161312"/>
            <a:ext cx="797404" cy="797404"/>
            <a:chOff x="8407459" y="1864114"/>
            <a:chExt cx="576580" cy="576580"/>
          </a:xfrm>
        </p:grpSpPr>
        <p:sp>
          <p:nvSpPr>
            <p:cNvPr id="102" name="圆角矩形 101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noFill/>
            <a:ln w="19050">
              <a:solidFill>
                <a:srgbClr val="0651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solidFill>
              <a:srgbClr val="002060"/>
            </a:solidFill>
          </p:grpSpPr>
          <p:sp>
            <p:nvSpPr>
              <p:cNvPr id="202" name="Freeform 321"/>
              <p:cNvSpPr/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3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solidFill>
                <a:srgbClr val="0651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4" name="Freeform 323"/>
              <p:cNvSpPr/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solidFill>
                <a:srgbClr val="0651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5" name="Freeform 324"/>
              <p:cNvSpPr/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sp>
        <p:nvSpPr>
          <p:cNvPr id="55" name="等腰三角形 54"/>
          <p:cNvSpPr/>
          <p:nvPr/>
        </p:nvSpPr>
        <p:spPr>
          <a:xfrm rot="5400000">
            <a:off x="3913955" y="3298100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L -0.03516 1.48148E-6 " pathEditMode="relative" rAng="0" ptsTypes="AA">
                                      <p:cBhvr>
                                        <p:cTn id="29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450"/>
                            </p:stCondLst>
                            <p:childTnLst>
                              <p:par>
                                <p:cTn id="3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450"/>
                            </p:stCondLst>
                            <p:childTnLst>
                              <p:par>
                                <p:cTn id="3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450"/>
                            </p:stCondLst>
                            <p:childTnLst>
                              <p:par>
                                <p:cTn id="4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450"/>
                            </p:stCondLst>
                            <p:childTnLst>
                              <p:par>
                                <p:cTn id="5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4" grpId="0"/>
      <p:bldP spid="55" grpId="0" animBg="1"/>
      <p:bldP spid="5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图片 368"/>
          <p:cNvPicPr>
            <a:picLocks noChangeAspect="1"/>
          </p:cNvPicPr>
          <p:nvPr/>
        </p:nvPicPr>
        <p:blipFill rotWithShape="1">
          <a:blip r:embed="rId1"/>
          <a:srcRect l="5124" t="28622" r="3501" b="28622"/>
          <a:stretch>
            <a:fillRect/>
          </a:stretch>
        </p:blipFill>
        <p:spPr>
          <a:xfrm>
            <a:off x="0" y="-1"/>
            <a:ext cx="4267200" cy="6858001"/>
          </a:xfrm>
          <a:prstGeom prst="rect">
            <a:avLst/>
          </a:prstGeom>
          <a:solidFill>
            <a:srgbClr val="06518A"/>
          </a:solidFill>
        </p:spPr>
      </p:pic>
      <p:sp>
        <p:nvSpPr>
          <p:cNvPr id="8" name="文本框 7"/>
          <p:cNvSpPr txBox="1"/>
          <p:nvPr/>
        </p:nvSpPr>
        <p:spPr>
          <a:xfrm>
            <a:off x="5388271" y="1881902"/>
            <a:ext cx="246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06518A"/>
                </a:solidFill>
                <a:cs typeface="+mn-ea"/>
                <a:sym typeface="+mn-lt"/>
              </a:rPr>
              <a:t>定义与内容</a:t>
            </a:r>
            <a:endParaRPr lang="zh-CN" altLang="en-US" sz="36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464288" y="2606829"/>
            <a:ext cx="6067311" cy="1296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endParaRPr sz="1400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40000"/>
              </a:lnSpc>
            </a:pPr>
            <a:r>
              <a:rPr sz="14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测绘工程技术是通过采集、测量和处理相关数据的方式达到加强数据分析的目的，它是一门技术、工艺等相结合的技术，具有一定的前期性、基础性等特点。</a:t>
            </a:r>
            <a:endParaRPr sz="1400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840528" y="2017198"/>
            <a:ext cx="471847" cy="471847"/>
            <a:chOff x="5432031" y="1864114"/>
            <a:chExt cx="576580" cy="576580"/>
          </a:xfrm>
          <a:solidFill>
            <a:srgbClr val="002060"/>
          </a:solidFill>
        </p:grpSpPr>
        <p:sp>
          <p:nvSpPr>
            <p:cNvPr id="27" name="圆角矩形 26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noFill/>
            <a:ln w="19050">
              <a:solidFill>
                <a:srgbClr val="0651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grpFill/>
          </p:grpSpPr>
          <p:grpSp>
            <p:nvGrpSpPr>
              <p:cNvPr id="29" name="组合 2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36" name="椭圆 3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0" name="组合 2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34" name="椭圆 3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1" name="组合 30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32" name="椭圆 31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19" name="圆角矩形 18"/>
          <p:cNvSpPr/>
          <p:nvPr/>
        </p:nvSpPr>
        <p:spPr>
          <a:xfrm>
            <a:off x="1088571" y="2242417"/>
            <a:ext cx="2090058" cy="2417358"/>
          </a:xfrm>
          <a:prstGeom prst="roundRect">
            <a:avLst>
              <a:gd name="adj" fmla="val 8846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91062" y="2072800"/>
            <a:ext cx="149432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13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91559" y="3890281"/>
            <a:ext cx="20870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cs typeface="+mn-ea"/>
                <a:sym typeface="+mn-lt"/>
              </a:rPr>
              <a:t>PART ONE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550013" y="3854825"/>
            <a:ext cx="5904356" cy="0"/>
          </a:xfrm>
          <a:prstGeom prst="line">
            <a:avLst/>
          </a:prstGeom>
          <a:ln w="12700">
            <a:solidFill>
              <a:srgbClr val="3C4D6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5464288" y="4279867"/>
            <a:ext cx="3316605" cy="398780"/>
            <a:chOff x="5464288" y="4279867"/>
            <a:chExt cx="3316605" cy="398780"/>
          </a:xfrm>
        </p:grpSpPr>
        <p:sp>
          <p:nvSpPr>
            <p:cNvPr id="12" name="文本框 11"/>
            <p:cNvSpPr txBox="1"/>
            <p:nvPr/>
          </p:nvSpPr>
          <p:spPr>
            <a:xfrm>
              <a:off x="5550013" y="4279867"/>
              <a:ext cx="3230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采集、测量和处理相关数据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1" name="椭圆 370"/>
            <p:cNvSpPr/>
            <p:nvPr/>
          </p:nvSpPr>
          <p:spPr>
            <a:xfrm>
              <a:off x="5464288" y="4437059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466828" y="5295136"/>
            <a:ext cx="2300605" cy="398780"/>
            <a:chOff x="5464288" y="4824601"/>
            <a:chExt cx="2300605" cy="398780"/>
          </a:xfrm>
        </p:grpSpPr>
        <p:sp>
          <p:nvSpPr>
            <p:cNvPr id="15" name="文本框 14"/>
            <p:cNvSpPr txBox="1"/>
            <p:nvPr/>
          </p:nvSpPr>
          <p:spPr>
            <a:xfrm>
              <a:off x="5550013" y="4824601"/>
              <a:ext cx="2214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技术、工艺相结合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2" name="椭圆 371"/>
            <p:cNvSpPr/>
            <p:nvPr/>
          </p:nvSpPr>
          <p:spPr>
            <a:xfrm>
              <a:off x="5464288" y="4981793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466854" y="5816471"/>
            <a:ext cx="2043804" cy="398780"/>
            <a:chOff x="7232154" y="4824601"/>
            <a:chExt cx="2043804" cy="398780"/>
          </a:xfrm>
        </p:grpSpPr>
        <p:sp>
          <p:nvSpPr>
            <p:cNvPr id="16" name="文本框 15"/>
            <p:cNvSpPr txBox="1"/>
            <p:nvPr/>
          </p:nvSpPr>
          <p:spPr>
            <a:xfrm>
              <a:off x="7315078" y="4824601"/>
              <a:ext cx="1960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前期性、基础性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6" name="椭圆 375"/>
            <p:cNvSpPr/>
            <p:nvPr/>
          </p:nvSpPr>
          <p:spPr>
            <a:xfrm>
              <a:off x="7232154" y="4981793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466788" y="4773897"/>
            <a:ext cx="1792605" cy="398780"/>
            <a:chOff x="5466788" y="4773897"/>
            <a:chExt cx="1792605" cy="398780"/>
          </a:xfrm>
        </p:grpSpPr>
        <p:sp>
          <p:nvSpPr>
            <p:cNvPr id="14" name="文本框 13"/>
            <p:cNvSpPr txBox="1"/>
            <p:nvPr/>
          </p:nvSpPr>
          <p:spPr>
            <a:xfrm>
              <a:off x="5552513" y="4773897"/>
              <a:ext cx="1706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加强数据分析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8" name="椭圆 377"/>
            <p:cNvSpPr/>
            <p:nvPr/>
          </p:nvSpPr>
          <p:spPr>
            <a:xfrm>
              <a:off x="5466788" y="4931089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849"/>
                            </p:stCondLst>
                            <p:childTnLst>
                              <p:par>
                                <p:cTn id="2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849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44444E-6 L 0.05182 4.44444E-6 " pathEditMode="relative" rAng="0" ptsTypes="AA">
                                      <p:cBhvr>
                                        <p:cTn id="34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849"/>
                            </p:stCondLst>
                            <p:childTnLst>
                              <p:par>
                                <p:cTn id="3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75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2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5" presetClass="path" presetSubtype="0" accel="10000" decel="9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54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5" presetClass="path" presetSubtype="0" accel="10000" decel="9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64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4" grpId="0"/>
      <p:bldP spid="19" grpId="0" animBg="1"/>
      <p:bldP spid="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099" y="2205725"/>
            <a:ext cx="2343594" cy="352507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571" y="2205725"/>
            <a:ext cx="2338803" cy="352508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559644" y="2206602"/>
            <a:ext cx="2407976" cy="3524203"/>
            <a:chOff x="3559644" y="2206602"/>
            <a:chExt cx="2407976" cy="3524203"/>
          </a:xfrm>
        </p:grpSpPr>
        <p:sp>
          <p:nvSpPr>
            <p:cNvPr id="35" name="矩形 34"/>
            <p:cNvSpPr/>
            <p:nvPr/>
          </p:nvSpPr>
          <p:spPr>
            <a:xfrm>
              <a:off x="3559644" y="2206602"/>
              <a:ext cx="2407976" cy="3524203"/>
            </a:xfrm>
            <a:prstGeom prst="rect">
              <a:avLst/>
            </a:prstGeom>
            <a:solidFill>
              <a:srgbClr val="0651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3765467" y="2494378"/>
              <a:ext cx="1198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cs typeface="+mn-ea"/>
                  <a:sym typeface="+mn-lt"/>
                </a:rPr>
                <a:t>研究范围</a:t>
              </a:r>
              <a:endParaRPr lang="zh-CN" altLang="en-US" sz="2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774630" y="3031910"/>
              <a:ext cx="1978601" cy="26765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cs typeface="+mn-ea"/>
                  <a:sym typeface="+mn-lt"/>
                </a:rPr>
                <a:t>测绘工程技术主要研究现代空间测量、数字摄影测量与遥感、地理信息系统与地图学等方面基本知识和技能，进行工程测量、地形测量、地理信息数据建库以及应用等。</a:t>
              </a:r>
              <a:endParaRPr lang="zh-CN" alt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872138" y="2996634"/>
              <a:ext cx="720000" cy="1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889117" y="2206602"/>
            <a:ext cx="2407976" cy="3524203"/>
            <a:chOff x="8889117" y="2206602"/>
            <a:chExt cx="2407976" cy="3524203"/>
          </a:xfrm>
        </p:grpSpPr>
        <p:sp>
          <p:nvSpPr>
            <p:cNvPr id="37" name="矩形 36"/>
            <p:cNvSpPr/>
            <p:nvPr/>
          </p:nvSpPr>
          <p:spPr>
            <a:xfrm>
              <a:off x="8889117" y="2206602"/>
              <a:ext cx="2407976" cy="3524203"/>
            </a:xfrm>
            <a:prstGeom prst="rect">
              <a:avLst/>
            </a:prstGeom>
            <a:solidFill>
              <a:srgbClr val="0651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9127652" y="2494378"/>
              <a:ext cx="1198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cs typeface="+mn-ea"/>
                  <a:sym typeface="+mn-lt"/>
                </a:rPr>
                <a:t>研究方式</a:t>
              </a:r>
              <a:endParaRPr lang="zh-CN" altLang="en-US" sz="2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9227955" y="3014414"/>
              <a:ext cx="720000" cy="1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9127663" y="3031910"/>
              <a:ext cx="1978601" cy="26765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cs typeface="+mn-ea"/>
                  <a:sym typeface="+mn-lt"/>
                </a:rPr>
                <a:t>通常测绘工程就是把工程区域中各种物品的外形进行测绘、地点等的有效组合，通过不同图形、符号来表示，并且按规定的比例尺进行了绘制，并以此作为工程建设设计的图纸资料。</a:t>
              </a:r>
              <a:endParaRPr lang="zh-CN" alt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0" y="2966"/>
            <a:ext cx="12191999" cy="900201"/>
          </a:xfrm>
          <a:prstGeom prst="rect">
            <a:avLst/>
          </a:prstGeom>
          <a:solidFill>
            <a:schemeClr val="bg2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0" y="904905"/>
            <a:ext cx="12191999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18221" y="253163"/>
            <a:ext cx="19608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06518A"/>
                </a:solidFill>
                <a:cs typeface="+mn-ea"/>
                <a:sym typeface="+mn-lt"/>
              </a:rPr>
              <a:t>定义与内容</a:t>
            </a:r>
            <a:endParaRPr lang="zh-CN" altLang="en-US" sz="28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15742" y="3205"/>
            <a:ext cx="999853" cy="947419"/>
            <a:chOff x="282847" y="3205"/>
            <a:chExt cx="999853" cy="947419"/>
          </a:xfrm>
        </p:grpSpPr>
        <p:sp>
          <p:nvSpPr>
            <p:cNvPr id="24" name="矩形 23"/>
            <p:cNvSpPr/>
            <p:nvPr/>
          </p:nvSpPr>
          <p:spPr>
            <a:xfrm>
              <a:off x="282847" y="3205"/>
              <a:ext cx="999853" cy="899962"/>
            </a:xfrm>
            <a:prstGeom prst="rect">
              <a:avLst/>
            </a:prstGeom>
            <a:solidFill>
              <a:srgbClr val="0651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82847" y="903167"/>
              <a:ext cx="999853" cy="47457"/>
            </a:xfrm>
            <a:prstGeom prst="rect">
              <a:avLst/>
            </a:prstGeom>
            <a:solidFill>
              <a:srgbClr val="0000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46849" y="253163"/>
              <a:ext cx="471847" cy="471847"/>
              <a:chOff x="546849" y="253163"/>
              <a:chExt cx="471847" cy="471847"/>
            </a:xfrm>
          </p:grpSpPr>
          <p:sp>
            <p:nvSpPr>
              <p:cNvPr id="27" name="圆角矩形 26"/>
              <p:cNvSpPr/>
              <p:nvPr/>
            </p:nvSpPr>
            <p:spPr>
              <a:xfrm>
                <a:off x="546849" y="253163"/>
                <a:ext cx="471847" cy="471847"/>
              </a:xfrm>
              <a:prstGeom prst="roundRect">
                <a:avLst>
                  <a:gd name="adj" fmla="val 9467"/>
                </a:avLst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649475" y="376135"/>
                <a:ext cx="266595" cy="225904"/>
                <a:chOff x="5552622" y="2014381"/>
                <a:chExt cx="325770" cy="276046"/>
              </a:xfrm>
              <a:solidFill>
                <a:schemeClr val="bg1"/>
              </a:solidFill>
            </p:grpSpPr>
            <p:grpSp>
              <p:nvGrpSpPr>
                <p:cNvPr id="30" name="组合 29"/>
                <p:cNvGrpSpPr/>
                <p:nvPr/>
              </p:nvGrpSpPr>
              <p:grpSpPr>
                <a:xfrm>
                  <a:off x="5552622" y="2014381"/>
                  <a:ext cx="325770" cy="54000"/>
                  <a:chOff x="5545930" y="2014381"/>
                  <a:chExt cx="325770" cy="54000"/>
                </a:xfrm>
                <a:grpFill/>
              </p:grpSpPr>
              <p:sp>
                <p:nvSpPr>
                  <p:cNvPr id="42" name="椭圆 41"/>
                  <p:cNvSpPr>
                    <a:spLocks noChangeAspect="1"/>
                  </p:cNvSpPr>
                  <p:nvPr/>
                </p:nvSpPr>
                <p:spPr>
                  <a:xfrm>
                    <a:off x="5545930" y="2014381"/>
                    <a:ext cx="54000" cy="540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>
                  <a:xfrm>
                    <a:off x="5619700" y="2034181"/>
                    <a:ext cx="252000" cy="14400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31" name="组合 30"/>
                <p:cNvGrpSpPr/>
                <p:nvPr/>
              </p:nvGrpSpPr>
              <p:grpSpPr>
                <a:xfrm>
                  <a:off x="5552622" y="2125404"/>
                  <a:ext cx="325770" cy="54000"/>
                  <a:chOff x="5545930" y="2014381"/>
                  <a:chExt cx="325770" cy="54000"/>
                </a:xfrm>
                <a:grpFill/>
              </p:grpSpPr>
              <p:sp>
                <p:nvSpPr>
                  <p:cNvPr id="40" name="椭圆 39"/>
                  <p:cNvSpPr>
                    <a:spLocks noChangeAspect="1"/>
                  </p:cNvSpPr>
                  <p:nvPr/>
                </p:nvSpPr>
                <p:spPr>
                  <a:xfrm>
                    <a:off x="5545930" y="2014381"/>
                    <a:ext cx="54000" cy="540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1" name="矩形 40"/>
                  <p:cNvSpPr/>
                  <p:nvPr/>
                </p:nvSpPr>
                <p:spPr>
                  <a:xfrm>
                    <a:off x="5619700" y="2034181"/>
                    <a:ext cx="252000" cy="14400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32" name="组合 31"/>
                <p:cNvGrpSpPr/>
                <p:nvPr/>
              </p:nvGrpSpPr>
              <p:grpSpPr>
                <a:xfrm>
                  <a:off x="5552622" y="2236427"/>
                  <a:ext cx="325770" cy="54000"/>
                  <a:chOff x="5545930" y="2014381"/>
                  <a:chExt cx="325770" cy="54000"/>
                </a:xfrm>
                <a:grpFill/>
              </p:grpSpPr>
              <p:sp>
                <p:nvSpPr>
                  <p:cNvPr id="34" name="椭圆 33"/>
                  <p:cNvSpPr>
                    <a:spLocks noChangeAspect="1"/>
                  </p:cNvSpPr>
                  <p:nvPr/>
                </p:nvSpPr>
                <p:spPr>
                  <a:xfrm>
                    <a:off x="5545930" y="2014381"/>
                    <a:ext cx="54000" cy="540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8" name="矩形 37"/>
                  <p:cNvSpPr/>
                  <p:nvPr/>
                </p:nvSpPr>
                <p:spPr>
                  <a:xfrm>
                    <a:off x="5619700" y="2034181"/>
                    <a:ext cx="252000" cy="14400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</p:grpSp>
        </p:grp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631" y="72559"/>
            <a:ext cx="788863" cy="788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99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5" presetClass="path" presetSubtype="0" accel="10000" decel="9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5" presetClass="path" presetSubtype="0" accel="10000" decel="9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30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5" presetClass="path" presetSubtype="0" accel="10000" decel="9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35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1"/>
          <a:srcRect l="5124" t="28622" r="3501" b="28622"/>
          <a:stretch>
            <a:fillRect/>
          </a:stretch>
        </p:blipFill>
        <p:spPr>
          <a:xfrm>
            <a:off x="0" y="-1"/>
            <a:ext cx="4267200" cy="6858001"/>
          </a:xfrm>
          <a:prstGeom prst="rect">
            <a:avLst/>
          </a:prstGeom>
          <a:solidFill>
            <a:srgbClr val="06518A"/>
          </a:solidFill>
        </p:spPr>
      </p:pic>
      <p:sp>
        <p:nvSpPr>
          <p:cNvPr id="8" name="文本框 7"/>
          <p:cNvSpPr txBox="1"/>
          <p:nvPr/>
        </p:nvSpPr>
        <p:spPr>
          <a:xfrm>
            <a:off x="5388271" y="1881902"/>
            <a:ext cx="2926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06518A"/>
                </a:solidFill>
                <a:cs typeface="+mn-ea"/>
                <a:sym typeface="+mn-lt"/>
              </a:rPr>
              <a:t>生活中的应用</a:t>
            </a:r>
            <a:endParaRPr lang="zh-CN" altLang="en-US" sz="36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464288" y="2797329"/>
            <a:ext cx="6067311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随着科学技术的不断发展进步，许多现代化的先进测绘技术也应运而生，在生活中的应用愈发广泛，对人类生活有着十分重要的意义，成为促进国家工业发展进步，提高人民生活水平的力量之一。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1088571" y="2242417"/>
            <a:ext cx="2090058" cy="2417358"/>
          </a:xfrm>
          <a:prstGeom prst="roundRect">
            <a:avLst>
              <a:gd name="adj" fmla="val 8846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8282" y="2063876"/>
            <a:ext cx="204895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13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32940" y="3987479"/>
            <a:ext cx="21996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cs typeface="+mn-ea"/>
                <a:sym typeface="+mn-lt"/>
              </a:rPr>
              <a:t>PART TOW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550013" y="3854825"/>
            <a:ext cx="5904356" cy="0"/>
          </a:xfrm>
          <a:prstGeom prst="line">
            <a:avLst/>
          </a:prstGeom>
          <a:ln w="12700">
            <a:solidFill>
              <a:srgbClr val="00206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5464288" y="4279867"/>
            <a:ext cx="1284605" cy="398780"/>
            <a:chOff x="5464288" y="4279867"/>
            <a:chExt cx="1284605" cy="398780"/>
          </a:xfrm>
        </p:grpSpPr>
        <p:sp>
          <p:nvSpPr>
            <p:cNvPr id="12" name="文本框 11"/>
            <p:cNvSpPr txBox="1"/>
            <p:nvPr/>
          </p:nvSpPr>
          <p:spPr>
            <a:xfrm>
              <a:off x="5550013" y="4279867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电子地图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1" name="椭圆 370"/>
            <p:cNvSpPr/>
            <p:nvPr/>
          </p:nvSpPr>
          <p:spPr>
            <a:xfrm>
              <a:off x="5464288" y="4437059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464288" y="4824601"/>
            <a:ext cx="1284605" cy="398780"/>
            <a:chOff x="5464288" y="4824601"/>
            <a:chExt cx="1284605" cy="398780"/>
          </a:xfrm>
        </p:grpSpPr>
        <p:sp>
          <p:nvSpPr>
            <p:cNvPr id="15" name="文本框 14"/>
            <p:cNvSpPr txBox="1"/>
            <p:nvPr/>
          </p:nvSpPr>
          <p:spPr>
            <a:xfrm>
              <a:off x="5550013" y="4824601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城市规划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2" name="椭圆 371"/>
            <p:cNvSpPr/>
            <p:nvPr/>
          </p:nvSpPr>
          <p:spPr>
            <a:xfrm>
              <a:off x="5464288" y="4981793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232154" y="4279867"/>
            <a:ext cx="1233544" cy="398780"/>
            <a:chOff x="7232154" y="4279867"/>
            <a:chExt cx="1233544" cy="398780"/>
          </a:xfrm>
        </p:grpSpPr>
        <p:sp>
          <p:nvSpPr>
            <p:cNvPr id="13" name="文本框 12"/>
            <p:cNvSpPr txBox="1"/>
            <p:nvPr/>
          </p:nvSpPr>
          <p:spPr>
            <a:xfrm>
              <a:off x="7315078" y="4279867"/>
              <a:ext cx="115062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GPS定位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5" name="椭圆 374"/>
            <p:cNvSpPr/>
            <p:nvPr/>
          </p:nvSpPr>
          <p:spPr>
            <a:xfrm>
              <a:off x="7232154" y="4437059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232154" y="4824601"/>
            <a:ext cx="1281804" cy="398780"/>
            <a:chOff x="7232154" y="4824601"/>
            <a:chExt cx="1281804" cy="398780"/>
          </a:xfrm>
        </p:grpSpPr>
        <p:sp>
          <p:nvSpPr>
            <p:cNvPr id="16" name="文本框 15"/>
            <p:cNvSpPr txBox="1"/>
            <p:nvPr/>
          </p:nvSpPr>
          <p:spPr>
            <a:xfrm>
              <a:off x="7315078" y="4824601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测量珠高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6" name="椭圆 375"/>
            <p:cNvSpPr/>
            <p:nvPr/>
          </p:nvSpPr>
          <p:spPr>
            <a:xfrm>
              <a:off x="7232154" y="4981793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840528" y="2006493"/>
            <a:ext cx="471847" cy="471847"/>
            <a:chOff x="8407459" y="1864114"/>
            <a:chExt cx="576580" cy="576580"/>
          </a:xfrm>
          <a:solidFill>
            <a:srgbClr val="002060"/>
          </a:solidFill>
        </p:grpSpPr>
        <p:sp>
          <p:nvSpPr>
            <p:cNvPr id="39" name="圆角矩形 38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noFill/>
            <a:ln w="19050">
              <a:solidFill>
                <a:srgbClr val="0651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grpFill/>
          </p:grpSpPr>
          <p:sp>
            <p:nvSpPr>
              <p:cNvPr id="41" name="Freeform 321"/>
              <p:cNvSpPr/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grpFill/>
              <a:ln w="9525">
                <a:solidFill>
                  <a:srgbClr val="3C4D63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grpFill/>
              <a:ln w="9525">
                <a:solidFill>
                  <a:srgbClr val="06518A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" name="Freeform 323"/>
              <p:cNvSpPr/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grpFill/>
              <a:ln w="9525">
                <a:solidFill>
                  <a:srgbClr val="06518A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" name="Freeform 324"/>
              <p:cNvSpPr/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grpFill/>
              <a:ln w="9525">
                <a:solidFill>
                  <a:srgbClr val="3C4D63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5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8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44444E-6 L 0.05182 4.44444E-6 " pathEditMode="relative" rAng="0" ptsTypes="AA">
                                      <p:cBhvr>
                                        <p:cTn id="29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850"/>
                            </p:stCondLst>
                            <p:childTnLst>
                              <p:par>
                                <p:cTn id="3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86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1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44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10000" decel="9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95833E-6 -7.40741E-7 L -0.00065 0.05023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5" presetClass="path" presetSubtype="0" accel="10000" decel="9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08333E-6 1.11111E-6 L -0.00065 0.05023 " pathEditMode="relative" rAng="0" ptsTypes="AA">
                                      <p:cBhvr>
                                        <p:cTn id="54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100"/>
                            </p:stCondLst>
                            <p:childTnLst>
                              <p:par>
                                <p:cTn id="61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4" grpId="0"/>
      <p:bldP spid="19" grpId="0" animBg="1"/>
      <p:bldP spid="7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2966"/>
            <a:ext cx="12191999" cy="900201"/>
          </a:xfrm>
          <a:prstGeom prst="rect">
            <a:avLst/>
          </a:prstGeom>
          <a:solidFill>
            <a:schemeClr val="bg2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904905"/>
            <a:ext cx="12191999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18221" y="253163"/>
            <a:ext cx="23164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06518A"/>
                </a:solidFill>
                <a:cs typeface="+mn-ea"/>
                <a:sym typeface="+mn-lt"/>
              </a:rPr>
              <a:t>生活中的应用</a:t>
            </a:r>
            <a:endParaRPr lang="zh-CN" altLang="en-US" sz="28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753870" y="4797425"/>
            <a:ext cx="2740660" cy="567753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电子地图的制作就离不开测绘工程的协助，现在人们可以利用测绘工程制作出各种功能的电子地图，例如：购物导航电子地图、旅游景点位置查询电子地图、天气预报电子图象等。</a:t>
            </a:r>
            <a:endParaRPr lang="zh-CN" altLang="en-US" sz="140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50713" y="4274842"/>
            <a:ext cx="1402080" cy="693389"/>
            <a:chOff x="2250713" y="4274842"/>
            <a:chExt cx="1402080" cy="693389"/>
          </a:xfrm>
        </p:grpSpPr>
        <p:sp>
          <p:nvSpPr>
            <p:cNvPr id="22" name="矩形 21"/>
            <p:cNvSpPr/>
            <p:nvPr/>
          </p:nvSpPr>
          <p:spPr>
            <a:xfrm>
              <a:off x="2250713" y="4274842"/>
              <a:ext cx="14020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rgbClr val="06518A"/>
                  </a:solidFill>
                  <a:cs typeface="+mn-ea"/>
                  <a:sym typeface="+mn-lt"/>
                </a:rPr>
                <a:t>电子地图</a:t>
              </a:r>
              <a:endParaRPr lang="zh-CN" altLang="en-US" sz="2400" dirty="0">
                <a:solidFill>
                  <a:srgbClr val="06518A"/>
                </a:solidFill>
                <a:cs typeface="+mn-ea"/>
                <a:sym typeface="+mn-lt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417425" y="4661526"/>
              <a:ext cx="309880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2008341" y="1981554"/>
            <a:ext cx="1900516" cy="1900516"/>
          </a:xfrm>
          <a:prstGeom prst="ellipse">
            <a:avLst/>
          </a:prstGeom>
          <a:blipFill>
            <a:blip r:embed="rId1"/>
            <a:stretch>
              <a:fillRect/>
            </a:stretch>
          </a:blipFill>
          <a:ln w="63500">
            <a:solidFill>
              <a:srgbClr val="0651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073733" y="4786935"/>
            <a:ext cx="2740494" cy="204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GPS是一种利用全球卫星系统进行高精度测量和导航的设备，能精确定位地面的任何位置。利用 GPS定位系统可以确定人们在城市中的位置、汽车之间的距离、以及人们在室内或者是室外的精确距离等。</a:t>
            </a:r>
            <a:endParaRPr lang="zh-CN" altLang="en-US" sz="140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500370" y="4271645"/>
            <a:ext cx="134366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06518A"/>
                </a:solidFill>
                <a:cs typeface="+mn-ea"/>
                <a:sym typeface="+mn-lt"/>
              </a:rPr>
              <a:t>GPS</a:t>
            </a:r>
            <a:r>
              <a:rPr lang="zh-CN" altLang="en-US" sz="2400" dirty="0">
                <a:solidFill>
                  <a:srgbClr val="06518A"/>
                </a:solidFill>
                <a:cs typeface="+mn-ea"/>
                <a:sym typeface="+mn-lt"/>
              </a:rPr>
              <a:t>定位</a:t>
            </a:r>
            <a:endParaRPr lang="zh-CN" altLang="en-US" sz="24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5145742" y="1981554"/>
            <a:ext cx="1900516" cy="1900516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63500">
            <a:solidFill>
              <a:srgbClr val="0651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8080959" y="4786935"/>
            <a:ext cx="2740494" cy="204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城市规划需要进行科学合理的设计，因此就需要将测绘技术应用到城市规划过程中，测绘技术可以确保建筑材料的准确获、保证所获得数字成果的准确性和精确性、还可以对道路、河道等基础设施建设所需数据进行详细检查。</a:t>
            </a:r>
            <a:endParaRPr lang="zh-CN" altLang="en-US" sz="140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8525510" y="4274820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06518A"/>
                </a:solidFill>
                <a:cs typeface="+mn-ea"/>
                <a:sym typeface="+mn-lt"/>
              </a:rPr>
              <a:t>城市规划</a:t>
            </a:r>
            <a:endParaRPr lang="zh-CN" altLang="en-US" sz="24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8283143" y="1981554"/>
            <a:ext cx="1900516" cy="1900516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63500">
            <a:solidFill>
              <a:srgbClr val="0651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315742" y="3205"/>
            <a:ext cx="999853" cy="947419"/>
            <a:chOff x="315742" y="3205"/>
            <a:chExt cx="999853" cy="947419"/>
          </a:xfrm>
        </p:grpSpPr>
        <p:sp>
          <p:nvSpPr>
            <p:cNvPr id="29" name="矩形 28"/>
            <p:cNvSpPr/>
            <p:nvPr/>
          </p:nvSpPr>
          <p:spPr>
            <a:xfrm>
              <a:off x="315742" y="3205"/>
              <a:ext cx="999853" cy="899962"/>
            </a:xfrm>
            <a:prstGeom prst="rect">
              <a:avLst/>
            </a:prstGeom>
            <a:solidFill>
              <a:srgbClr val="0651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15742" y="903167"/>
              <a:ext cx="999853" cy="47457"/>
            </a:xfrm>
            <a:prstGeom prst="rect">
              <a:avLst/>
            </a:prstGeom>
            <a:solidFill>
              <a:srgbClr val="0000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579744" y="254032"/>
              <a:ext cx="471847" cy="471847"/>
              <a:chOff x="8407459" y="1864114"/>
              <a:chExt cx="576580" cy="576580"/>
            </a:xfrm>
            <a:solidFill>
              <a:schemeClr val="bg1"/>
            </a:solidFill>
          </p:grpSpPr>
          <p:sp>
            <p:nvSpPr>
              <p:cNvPr id="33" name="圆角矩形 32"/>
              <p:cNvSpPr/>
              <p:nvPr/>
            </p:nvSpPr>
            <p:spPr>
              <a:xfrm>
                <a:off x="8407459" y="1864114"/>
                <a:ext cx="576580" cy="576580"/>
              </a:xfrm>
              <a:prstGeom prst="roundRect">
                <a:avLst>
                  <a:gd name="adj" fmla="val 9467"/>
                </a:avLst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34" name="组合 33"/>
              <p:cNvGrpSpPr/>
              <p:nvPr/>
            </p:nvGrpSpPr>
            <p:grpSpPr>
              <a:xfrm>
                <a:off x="8570278" y="1973200"/>
                <a:ext cx="265204" cy="344007"/>
                <a:chOff x="8175428" y="2319832"/>
                <a:chExt cx="244310" cy="316905"/>
              </a:xfrm>
              <a:grpFill/>
            </p:grpSpPr>
            <p:sp>
              <p:nvSpPr>
                <p:cNvPr id="35" name="Freeform 321"/>
                <p:cNvSpPr/>
                <p:nvPr/>
              </p:nvSpPr>
              <p:spPr bwMode="auto">
                <a:xfrm>
                  <a:off x="8366688" y="2577404"/>
                  <a:ext cx="53050" cy="53050"/>
                </a:xfrm>
                <a:custGeom>
                  <a:avLst/>
                  <a:gdLst>
                    <a:gd name="T0" fmla="*/ 28 w 32"/>
                    <a:gd name="T1" fmla="*/ 32 h 32"/>
                    <a:gd name="T2" fmla="*/ 25 w 32"/>
                    <a:gd name="T3" fmla="*/ 31 h 32"/>
                    <a:gd name="T4" fmla="*/ 1 w 32"/>
                    <a:gd name="T5" fmla="*/ 7 h 32"/>
                    <a:gd name="T6" fmla="*/ 1 w 32"/>
                    <a:gd name="T7" fmla="*/ 1 h 32"/>
                    <a:gd name="T8" fmla="*/ 7 w 32"/>
                    <a:gd name="T9" fmla="*/ 1 h 32"/>
                    <a:gd name="T10" fmla="*/ 31 w 32"/>
                    <a:gd name="T11" fmla="*/ 25 h 32"/>
                    <a:gd name="T12" fmla="*/ 31 w 32"/>
                    <a:gd name="T13" fmla="*/ 31 h 32"/>
                    <a:gd name="T14" fmla="*/ 28 w 32"/>
                    <a:gd name="T15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32">
                      <a:moveTo>
                        <a:pt x="28" y="32"/>
                      </a:moveTo>
                      <a:cubicBezTo>
                        <a:pt x="27" y="32"/>
                        <a:pt x="26" y="32"/>
                        <a:pt x="25" y="31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0" y="5"/>
                        <a:pt x="0" y="3"/>
                        <a:pt x="1" y="1"/>
                      </a:cubicBezTo>
                      <a:cubicBezTo>
                        <a:pt x="3" y="0"/>
                        <a:pt x="5" y="0"/>
                        <a:pt x="7" y="1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cubicBezTo>
                        <a:pt x="32" y="27"/>
                        <a:pt x="32" y="29"/>
                        <a:pt x="31" y="31"/>
                      </a:cubicBezTo>
                      <a:cubicBezTo>
                        <a:pt x="30" y="32"/>
                        <a:pt x="29" y="32"/>
                        <a:pt x="28" y="3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Freeform 322"/>
                <p:cNvSpPr>
                  <a:spLocks noEditPoints="1"/>
                </p:cNvSpPr>
                <p:nvPr/>
              </p:nvSpPr>
              <p:spPr bwMode="auto">
                <a:xfrm>
                  <a:off x="8294093" y="2504809"/>
                  <a:ext cx="92140" cy="92838"/>
                </a:xfrm>
                <a:custGeom>
                  <a:avLst/>
                  <a:gdLst>
                    <a:gd name="T0" fmla="*/ 28 w 56"/>
                    <a:gd name="T1" fmla="*/ 56 h 56"/>
                    <a:gd name="T2" fmla="*/ 28 w 56"/>
                    <a:gd name="T3" fmla="*/ 56 h 56"/>
                    <a:gd name="T4" fmla="*/ 0 w 56"/>
                    <a:gd name="T5" fmla="*/ 28 h 56"/>
                    <a:gd name="T6" fmla="*/ 8 w 56"/>
                    <a:gd name="T7" fmla="*/ 8 h 56"/>
                    <a:gd name="T8" fmla="*/ 28 w 56"/>
                    <a:gd name="T9" fmla="*/ 0 h 56"/>
                    <a:gd name="T10" fmla="*/ 48 w 56"/>
                    <a:gd name="T11" fmla="*/ 8 h 56"/>
                    <a:gd name="T12" fmla="*/ 56 w 56"/>
                    <a:gd name="T13" fmla="*/ 28 h 56"/>
                    <a:gd name="T14" fmla="*/ 48 w 56"/>
                    <a:gd name="T15" fmla="*/ 48 h 56"/>
                    <a:gd name="T16" fmla="*/ 28 w 56"/>
                    <a:gd name="T17" fmla="*/ 56 h 56"/>
                    <a:gd name="T18" fmla="*/ 28 w 56"/>
                    <a:gd name="T19" fmla="*/ 8 h 56"/>
                    <a:gd name="T20" fmla="*/ 14 w 56"/>
                    <a:gd name="T21" fmla="*/ 14 h 56"/>
                    <a:gd name="T22" fmla="*/ 8 w 56"/>
                    <a:gd name="T23" fmla="*/ 28 h 56"/>
                    <a:gd name="T24" fmla="*/ 28 w 56"/>
                    <a:gd name="T25" fmla="*/ 48 h 56"/>
                    <a:gd name="T26" fmla="*/ 42 w 56"/>
                    <a:gd name="T27" fmla="*/ 42 h 56"/>
                    <a:gd name="T28" fmla="*/ 48 w 56"/>
                    <a:gd name="T29" fmla="*/ 28 h 56"/>
                    <a:gd name="T30" fmla="*/ 42 w 56"/>
                    <a:gd name="T31" fmla="*/ 14 h 56"/>
                    <a:gd name="T32" fmla="*/ 28 w 56"/>
                    <a:gd name="T33" fmla="*/ 8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6" h="56">
                      <a:moveTo>
                        <a:pt x="28" y="56"/>
                      </a:move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13" y="56"/>
                        <a:pt x="0" y="43"/>
                        <a:pt x="0" y="28"/>
                      </a:cubicBezTo>
                      <a:cubicBezTo>
                        <a:pt x="0" y="21"/>
                        <a:pt x="3" y="13"/>
                        <a:pt x="8" y="8"/>
                      </a:cubicBezTo>
                      <a:cubicBezTo>
                        <a:pt x="13" y="3"/>
                        <a:pt x="20" y="0"/>
                        <a:pt x="28" y="0"/>
                      </a:cubicBezTo>
                      <a:cubicBezTo>
                        <a:pt x="35" y="0"/>
                        <a:pt x="42" y="3"/>
                        <a:pt x="48" y="8"/>
                      </a:cubicBezTo>
                      <a:cubicBezTo>
                        <a:pt x="53" y="13"/>
                        <a:pt x="56" y="21"/>
                        <a:pt x="56" y="28"/>
                      </a:cubicBezTo>
                      <a:cubicBezTo>
                        <a:pt x="56" y="35"/>
                        <a:pt x="53" y="43"/>
                        <a:pt x="48" y="48"/>
                      </a:cubicBezTo>
                      <a:cubicBezTo>
                        <a:pt x="42" y="53"/>
                        <a:pt x="35" y="56"/>
                        <a:pt x="28" y="56"/>
                      </a:cubicBezTo>
                      <a:close/>
                      <a:moveTo>
                        <a:pt x="28" y="8"/>
                      </a:moveTo>
                      <a:cubicBezTo>
                        <a:pt x="23" y="8"/>
                        <a:pt x="18" y="10"/>
                        <a:pt x="14" y="14"/>
                      </a:cubicBezTo>
                      <a:cubicBezTo>
                        <a:pt x="10" y="18"/>
                        <a:pt x="8" y="23"/>
                        <a:pt x="8" y="28"/>
                      </a:cubicBezTo>
                      <a:cubicBezTo>
                        <a:pt x="8" y="39"/>
                        <a:pt x="17" y="48"/>
                        <a:pt x="28" y="48"/>
                      </a:cubicBezTo>
                      <a:cubicBezTo>
                        <a:pt x="33" y="48"/>
                        <a:pt x="38" y="46"/>
                        <a:pt x="42" y="42"/>
                      </a:cubicBezTo>
                      <a:cubicBezTo>
                        <a:pt x="46" y="38"/>
                        <a:pt x="48" y="33"/>
                        <a:pt x="48" y="28"/>
                      </a:cubicBezTo>
                      <a:cubicBezTo>
                        <a:pt x="48" y="23"/>
                        <a:pt x="46" y="18"/>
                        <a:pt x="42" y="14"/>
                      </a:cubicBezTo>
                      <a:cubicBezTo>
                        <a:pt x="38" y="10"/>
                        <a:pt x="33" y="8"/>
                        <a:pt x="28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Freeform 323"/>
                <p:cNvSpPr/>
                <p:nvPr/>
              </p:nvSpPr>
              <p:spPr bwMode="auto">
                <a:xfrm>
                  <a:off x="8175428" y="2319832"/>
                  <a:ext cx="237330" cy="316905"/>
                </a:xfrm>
                <a:custGeom>
                  <a:avLst/>
                  <a:gdLst>
                    <a:gd name="T0" fmla="*/ 80 w 144"/>
                    <a:gd name="T1" fmla="*/ 192 h 192"/>
                    <a:gd name="T2" fmla="*/ 4 w 144"/>
                    <a:gd name="T3" fmla="*/ 192 h 192"/>
                    <a:gd name="T4" fmla="*/ 0 w 144"/>
                    <a:gd name="T5" fmla="*/ 188 h 192"/>
                    <a:gd name="T6" fmla="*/ 0 w 144"/>
                    <a:gd name="T7" fmla="*/ 47 h 192"/>
                    <a:gd name="T8" fmla="*/ 1 w 144"/>
                    <a:gd name="T9" fmla="*/ 44 h 192"/>
                    <a:gd name="T10" fmla="*/ 43 w 144"/>
                    <a:gd name="T11" fmla="*/ 1 h 192"/>
                    <a:gd name="T12" fmla="*/ 45 w 144"/>
                    <a:gd name="T13" fmla="*/ 0 h 192"/>
                    <a:gd name="T14" fmla="*/ 140 w 144"/>
                    <a:gd name="T15" fmla="*/ 0 h 192"/>
                    <a:gd name="T16" fmla="*/ 144 w 144"/>
                    <a:gd name="T17" fmla="*/ 4 h 192"/>
                    <a:gd name="T18" fmla="*/ 144 w 144"/>
                    <a:gd name="T19" fmla="*/ 116 h 192"/>
                    <a:gd name="T20" fmla="*/ 140 w 144"/>
                    <a:gd name="T21" fmla="*/ 120 h 192"/>
                    <a:gd name="T22" fmla="*/ 136 w 144"/>
                    <a:gd name="T23" fmla="*/ 116 h 192"/>
                    <a:gd name="T24" fmla="*/ 136 w 144"/>
                    <a:gd name="T25" fmla="*/ 8 h 192"/>
                    <a:gd name="T26" fmla="*/ 47 w 144"/>
                    <a:gd name="T27" fmla="*/ 8 h 192"/>
                    <a:gd name="T28" fmla="*/ 8 w 144"/>
                    <a:gd name="T29" fmla="*/ 48 h 192"/>
                    <a:gd name="T30" fmla="*/ 8 w 144"/>
                    <a:gd name="T31" fmla="*/ 184 h 192"/>
                    <a:gd name="T32" fmla="*/ 80 w 144"/>
                    <a:gd name="T33" fmla="*/ 184 h 192"/>
                    <a:gd name="T34" fmla="*/ 84 w 144"/>
                    <a:gd name="T35" fmla="*/ 188 h 192"/>
                    <a:gd name="T36" fmla="*/ 80 w 144"/>
                    <a:gd name="T37" fmla="*/ 192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44" h="192">
                      <a:moveTo>
                        <a:pt x="80" y="192"/>
                      </a:moveTo>
                      <a:cubicBezTo>
                        <a:pt x="4" y="192"/>
                        <a:pt x="4" y="192"/>
                        <a:pt x="4" y="192"/>
                      </a:cubicBezTo>
                      <a:cubicBezTo>
                        <a:pt x="2" y="192"/>
                        <a:pt x="0" y="190"/>
                        <a:pt x="0" y="18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5"/>
                        <a:pt x="0" y="44"/>
                        <a:pt x="1" y="44"/>
                      </a:cubicBezTo>
                      <a:cubicBezTo>
                        <a:pt x="43" y="1"/>
                        <a:pt x="43" y="1"/>
                        <a:pt x="43" y="1"/>
                      </a:cubicBezTo>
                      <a:cubicBezTo>
                        <a:pt x="43" y="0"/>
                        <a:pt x="44" y="0"/>
                        <a:pt x="45" y="0"/>
                      </a:cubicBezTo>
                      <a:cubicBezTo>
                        <a:pt x="140" y="0"/>
                        <a:pt x="140" y="0"/>
                        <a:pt x="140" y="0"/>
                      </a:cubicBezTo>
                      <a:cubicBezTo>
                        <a:pt x="142" y="0"/>
                        <a:pt x="144" y="2"/>
                        <a:pt x="144" y="4"/>
                      </a:cubicBezTo>
                      <a:cubicBezTo>
                        <a:pt x="144" y="116"/>
                        <a:pt x="144" y="116"/>
                        <a:pt x="144" y="116"/>
                      </a:cubicBezTo>
                      <a:cubicBezTo>
                        <a:pt x="144" y="118"/>
                        <a:pt x="142" y="120"/>
                        <a:pt x="140" y="120"/>
                      </a:cubicBezTo>
                      <a:cubicBezTo>
                        <a:pt x="138" y="120"/>
                        <a:pt x="136" y="118"/>
                        <a:pt x="136" y="116"/>
                      </a:cubicBezTo>
                      <a:cubicBezTo>
                        <a:pt x="136" y="8"/>
                        <a:pt x="136" y="8"/>
                        <a:pt x="136" y="8"/>
                      </a:cubicBezTo>
                      <a:cubicBezTo>
                        <a:pt x="47" y="8"/>
                        <a:pt x="47" y="8"/>
                        <a:pt x="47" y="8"/>
                      </a:cubicBezTo>
                      <a:cubicBezTo>
                        <a:pt x="8" y="48"/>
                        <a:pt x="8" y="48"/>
                        <a:pt x="8" y="48"/>
                      </a:cubicBezTo>
                      <a:cubicBezTo>
                        <a:pt x="8" y="184"/>
                        <a:pt x="8" y="184"/>
                        <a:pt x="8" y="184"/>
                      </a:cubicBezTo>
                      <a:cubicBezTo>
                        <a:pt x="80" y="184"/>
                        <a:pt x="80" y="184"/>
                        <a:pt x="80" y="184"/>
                      </a:cubicBezTo>
                      <a:cubicBezTo>
                        <a:pt x="82" y="184"/>
                        <a:pt x="84" y="186"/>
                        <a:pt x="84" y="188"/>
                      </a:cubicBezTo>
                      <a:cubicBezTo>
                        <a:pt x="84" y="190"/>
                        <a:pt x="82" y="192"/>
                        <a:pt x="80" y="19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8" name="Freeform 324"/>
                <p:cNvSpPr/>
                <p:nvPr/>
              </p:nvSpPr>
              <p:spPr bwMode="auto">
                <a:xfrm>
                  <a:off x="8181710" y="2319832"/>
                  <a:ext cx="79575" cy="92838"/>
                </a:xfrm>
                <a:custGeom>
                  <a:avLst/>
                  <a:gdLst>
                    <a:gd name="T0" fmla="*/ 44 w 48"/>
                    <a:gd name="T1" fmla="*/ 56 h 56"/>
                    <a:gd name="T2" fmla="*/ 4 w 48"/>
                    <a:gd name="T3" fmla="*/ 56 h 56"/>
                    <a:gd name="T4" fmla="*/ 0 w 48"/>
                    <a:gd name="T5" fmla="*/ 52 h 56"/>
                    <a:gd name="T6" fmla="*/ 4 w 48"/>
                    <a:gd name="T7" fmla="*/ 48 h 56"/>
                    <a:gd name="T8" fmla="*/ 40 w 48"/>
                    <a:gd name="T9" fmla="*/ 48 h 56"/>
                    <a:gd name="T10" fmla="*/ 40 w 48"/>
                    <a:gd name="T11" fmla="*/ 4 h 56"/>
                    <a:gd name="T12" fmla="*/ 44 w 48"/>
                    <a:gd name="T13" fmla="*/ 0 h 56"/>
                    <a:gd name="T14" fmla="*/ 48 w 48"/>
                    <a:gd name="T15" fmla="*/ 4 h 56"/>
                    <a:gd name="T16" fmla="*/ 48 w 48"/>
                    <a:gd name="T17" fmla="*/ 52 h 56"/>
                    <a:gd name="T18" fmla="*/ 44 w 48"/>
                    <a:gd name="T19" fmla="*/ 5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8" h="56">
                      <a:moveTo>
                        <a:pt x="44" y="56"/>
                      </a:moveTo>
                      <a:cubicBezTo>
                        <a:pt x="4" y="56"/>
                        <a:pt x="4" y="56"/>
                        <a:pt x="4" y="56"/>
                      </a:cubicBezTo>
                      <a:cubicBezTo>
                        <a:pt x="2" y="56"/>
                        <a:pt x="0" y="54"/>
                        <a:pt x="0" y="52"/>
                      </a:cubicBezTo>
                      <a:cubicBezTo>
                        <a:pt x="0" y="50"/>
                        <a:pt x="2" y="48"/>
                        <a:pt x="4" y="48"/>
                      </a:cubicBezTo>
                      <a:cubicBezTo>
                        <a:pt x="40" y="48"/>
                        <a:pt x="40" y="48"/>
                        <a:pt x="40" y="48"/>
                      </a:cubicBezTo>
                      <a:cubicBezTo>
                        <a:pt x="40" y="4"/>
                        <a:pt x="40" y="4"/>
                        <a:pt x="40" y="4"/>
                      </a:cubicBezTo>
                      <a:cubicBezTo>
                        <a:pt x="40" y="2"/>
                        <a:pt x="42" y="0"/>
                        <a:pt x="44" y="0"/>
                      </a:cubicBezTo>
                      <a:cubicBezTo>
                        <a:pt x="46" y="0"/>
                        <a:pt x="48" y="2"/>
                        <a:pt x="48" y="4"/>
                      </a:cubicBezTo>
                      <a:cubicBezTo>
                        <a:pt x="48" y="52"/>
                        <a:pt x="48" y="52"/>
                        <a:pt x="48" y="52"/>
                      </a:cubicBezTo>
                      <a:cubicBezTo>
                        <a:pt x="48" y="54"/>
                        <a:pt x="46" y="56"/>
                        <a:pt x="44" y="5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pic>
        <p:nvPicPr>
          <p:cNvPr id="39" name="图片 3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631" y="72559"/>
            <a:ext cx="788863" cy="788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3" grpId="0"/>
      <p:bldP spid="2" grpId="0" animBg="1"/>
      <p:bldP spid="43" grpId="0"/>
      <p:bldP spid="45" grpId="0" animBg="1"/>
      <p:bldP spid="47" grpId="0"/>
      <p:bldP spid="4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2966"/>
            <a:ext cx="12191999" cy="900201"/>
          </a:xfrm>
          <a:prstGeom prst="rect">
            <a:avLst/>
          </a:prstGeom>
          <a:solidFill>
            <a:schemeClr val="bg2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904905"/>
            <a:ext cx="12191999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418221" y="253163"/>
            <a:ext cx="23164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06518A"/>
                </a:solidFill>
                <a:cs typeface="+mn-ea"/>
                <a:sym typeface="+mn-lt"/>
              </a:rPr>
              <a:t>生活中的应用</a:t>
            </a:r>
            <a:endParaRPr lang="zh-CN" altLang="en-US" sz="28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315742" y="3205"/>
            <a:ext cx="999853" cy="947419"/>
            <a:chOff x="315742" y="3205"/>
            <a:chExt cx="999853" cy="947419"/>
          </a:xfrm>
        </p:grpSpPr>
        <p:sp>
          <p:nvSpPr>
            <p:cNvPr id="13" name="矩形 12"/>
            <p:cNvSpPr/>
            <p:nvPr/>
          </p:nvSpPr>
          <p:spPr>
            <a:xfrm>
              <a:off x="315742" y="3205"/>
              <a:ext cx="999853" cy="899962"/>
            </a:xfrm>
            <a:prstGeom prst="rect">
              <a:avLst/>
            </a:prstGeom>
            <a:solidFill>
              <a:srgbClr val="0651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15742" y="903167"/>
              <a:ext cx="999853" cy="47457"/>
            </a:xfrm>
            <a:prstGeom prst="rect">
              <a:avLst/>
            </a:prstGeom>
            <a:solidFill>
              <a:srgbClr val="0000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79744" y="254032"/>
              <a:ext cx="471847" cy="471847"/>
              <a:chOff x="8407459" y="1864114"/>
              <a:chExt cx="576580" cy="576580"/>
            </a:xfrm>
            <a:solidFill>
              <a:schemeClr val="bg1"/>
            </a:solidFill>
          </p:grpSpPr>
          <p:sp>
            <p:nvSpPr>
              <p:cNvPr id="28" name="圆角矩形 27"/>
              <p:cNvSpPr/>
              <p:nvPr/>
            </p:nvSpPr>
            <p:spPr>
              <a:xfrm>
                <a:off x="8407459" y="1864114"/>
                <a:ext cx="576580" cy="576580"/>
              </a:xfrm>
              <a:prstGeom prst="roundRect">
                <a:avLst>
                  <a:gd name="adj" fmla="val 9467"/>
                </a:avLst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29" name="组合 28"/>
              <p:cNvGrpSpPr/>
              <p:nvPr/>
            </p:nvGrpSpPr>
            <p:grpSpPr>
              <a:xfrm>
                <a:off x="8570278" y="1973200"/>
                <a:ext cx="265204" cy="344007"/>
                <a:chOff x="8175428" y="2319832"/>
                <a:chExt cx="244310" cy="316905"/>
              </a:xfrm>
              <a:grpFill/>
            </p:grpSpPr>
            <p:sp>
              <p:nvSpPr>
                <p:cNvPr id="30" name="Freeform 321"/>
                <p:cNvSpPr/>
                <p:nvPr/>
              </p:nvSpPr>
              <p:spPr bwMode="auto">
                <a:xfrm>
                  <a:off x="8366688" y="2577404"/>
                  <a:ext cx="53050" cy="53050"/>
                </a:xfrm>
                <a:custGeom>
                  <a:avLst/>
                  <a:gdLst>
                    <a:gd name="T0" fmla="*/ 28 w 32"/>
                    <a:gd name="T1" fmla="*/ 32 h 32"/>
                    <a:gd name="T2" fmla="*/ 25 w 32"/>
                    <a:gd name="T3" fmla="*/ 31 h 32"/>
                    <a:gd name="T4" fmla="*/ 1 w 32"/>
                    <a:gd name="T5" fmla="*/ 7 h 32"/>
                    <a:gd name="T6" fmla="*/ 1 w 32"/>
                    <a:gd name="T7" fmla="*/ 1 h 32"/>
                    <a:gd name="T8" fmla="*/ 7 w 32"/>
                    <a:gd name="T9" fmla="*/ 1 h 32"/>
                    <a:gd name="T10" fmla="*/ 31 w 32"/>
                    <a:gd name="T11" fmla="*/ 25 h 32"/>
                    <a:gd name="T12" fmla="*/ 31 w 32"/>
                    <a:gd name="T13" fmla="*/ 31 h 32"/>
                    <a:gd name="T14" fmla="*/ 28 w 32"/>
                    <a:gd name="T15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32">
                      <a:moveTo>
                        <a:pt x="28" y="32"/>
                      </a:moveTo>
                      <a:cubicBezTo>
                        <a:pt x="27" y="32"/>
                        <a:pt x="26" y="32"/>
                        <a:pt x="25" y="31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0" y="5"/>
                        <a:pt x="0" y="3"/>
                        <a:pt x="1" y="1"/>
                      </a:cubicBezTo>
                      <a:cubicBezTo>
                        <a:pt x="3" y="0"/>
                        <a:pt x="5" y="0"/>
                        <a:pt x="7" y="1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cubicBezTo>
                        <a:pt x="32" y="27"/>
                        <a:pt x="32" y="29"/>
                        <a:pt x="31" y="31"/>
                      </a:cubicBezTo>
                      <a:cubicBezTo>
                        <a:pt x="30" y="32"/>
                        <a:pt x="29" y="32"/>
                        <a:pt x="28" y="3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Freeform 322"/>
                <p:cNvSpPr>
                  <a:spLocks noEditPoints="1"/>
                </p:cNvSpPr>
                <p:nvPr/>
              </p:nvSpPr>
              <p:spPr bwMode="auto">
                <a:xfrm>
                  <a:off x="8294093" y="2504809"/>
                  <a:ext cx="92140" cy="92838"/>
                </a:xfrm>
                <a:custGeom>
                  <a:avLst/>
                  <a:gdLst>
                    <a:gd name="T0" fmla="*/ 28 w 56"/>
                    <a:gd name="T1" fmla="*/ 56 h 56"/>
                    <a:gd name="T2" fmla="*/ 28 w 56"/>
                    <a:gd name="T3" fmla="*/ 56 h 56"/>
                    <a:gd name="T4" fmla="*/ 0 w 56"/>
                    <a:gd name="T5" fmla="*/ 28 h 56"/>
                    <a:gd name="T6" fmla="*/ 8 w 56"/>
                    <a:gd name="T7" fmla="*/ 8 h 56"/>
                    <a:gd name="T8" fmla="*/ 28 w 56"/>
                    <a:gd name="T9" fmla="*/ 0 h 56"/>
                    <a:gd name="T10" fmla="*/ 48 w 56"/>
                    <a:gd name="T11" fmla="*/ 8 h 56"/>
                    <a:gd name="T12" fmla="*/ 56 w 56"/>
                    <a:gd name="T13" fmla="*/ 28 h 56"/>
                    <a:gd name="T14" fmla="*/ 48 w 56"/>
                    <a:gd name="T15" fmla="*/ 48 h 56"/>
                    <a:gd name="T16" fmla="*/ 28 w 56"/>
                    <a:gd name="T17" fmla="*/ 56 h 56"/>
                    <a:gd name="T18" fmla="*/ 28 w 56"/>
                    <a:gd name="T19" fmla="*/ 8 h 56"/>
                    <a:gd name="T20" fmla="*/ 14 w 56"/>
                    <a:gd name="T21" fmla="*/ 14 h 56"/>
                    <a:gd name="T22" fmla="*/ 8 w 56"/>
                    <a:gd name="T23" fmla="*/ 28 h 56"/>
                    <a:gd name="T24" fmla="*/ 28 w 56"/>
                    <a:gd name="T25" fmla="*/ 48 h 56"/>
                    <a:gd name="T26" fmla="*/ 42 w 56"/>
                    <a:gd name="T27" fmla="*/ 42 h 56"/>
                    <a:gd name="T28" fmla="*/ 48 w 56"/>
                    <a:gd name="T29" fmla="*/ 28 h 56"/>
                    <a:gd name="T30" fmla="*/ 42 w 56"/>
                    <a:gd name="T31" fmla="*/ 14 h 56"/>
                    <a:gd name="T32" fmla="*/ 28 w 56"/>
                    <a:gd name="T33" fmla="*/ 8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6" h="56">
                      <a:moveTo>
                        <a:pt x="28" y="56"/>
                      </a:move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13" y="56"/>
                        <a:pt x="0" y="43"/>
                        <a:pt x="0" y="28"/>
                      </a:cubicBezTo>
                      <a:cubicBezTo>
                        <a:pt x="0" y="21"/>
                        <a:pt x="3" y="13"/>
                        <a:pt x="8" y="8"/>
                      </a:cubicBezTo>
                      <a:cubicBezTo>
                        <a:pt x="13" y="3"/>
                        <a:pt x="20" y="0"/>
                        <a:pt x="28" y="0"/>
                      </a:cubicBezTo>
                      <a:cubicBezTo>
                        <a:pt x="35" y="0"/>
                        <a:pt x="42" y="3"/>
                        <a:pt x="48" y="8"/>
                      </a:cubicBezTo>
                      <a:cubicBezTo>
                        <a:pt x="53" y="13"/>
                        <a:pt x="56" y="21"/>
                        <a:pt x="56" y="28"/>
                      </a:cubicBezTo>
                      <a:cubicBezTo>
                        <a:pt x="56" y="35"/>
                        <a:pt x="53" y="43"/>
                        <a:pt x="48" y="48"/>
                      </a:cubicBezTo>
                      <a:cubicBezTo>
                        <a:pt x="42" y="53"/>
                        <a:pt x="35" y="56"/>
                        <a:pt x="28" y="56"/>
                      </a:cubicBezTo>
                      <a:close/>
                      <a:moveTo>
                        <a:pt x="28" y="8"/>
                      </a:moveTo>
                      <a:cubicBezTo>
                        <a:pt x="23" y="8"/>
                        <a:pt x="18" y="10"/>
                        <a:pt x="14" y="14"/>
                      </a:cubicBezTo>
                      <a:cubicBezTo>
                        <a:pt x="10" y="18"/>
                        <a:pt x="8" y="23"/>
                        <a:pt x="8" y="28"/>
                      </a:cubicBezTo>
                      <a:cubicBezTo>
                        <a:pt x="8" y="39"/>
                        <a:pt x="17" y="48"/>
                        <a:pt x="28" y="48"/>
                      </a:cubicBezTo>
                      <a:cubicBezTo>
                        <a:pt x="33" y="48"/>
                        <a:pt x="38" y="46"/>
                        <a:pt x="42" y="42"/>
                      </a:cubicBezTo>
                      <a:cubicBezTo>
                        <a:pt x="46" y="38"/>
                        <a:pt x="48" y="33"/>
                        <a:pt x="48" y="28"/>
                      </a:cubicBezTo>
                      <a:cubicBezTo>
                        <a:pt x="48" y="23"/>
                        <a:pt x="46" y="18"/>
                        <a:pt x="42" y="14"/>
                      </a:cubicBezTo>
                      <a:cubicBezTo>
                        <a:pt x="38" y="10"/>
                        <a:pt x="33" y="8"/>
                        <a:pt x="28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Freeform 323"/>
                <p:cNvSpPr/>
                <p:nvPr/>
              </p:nvSpPr>
              <p:spPr bwMode="auto">
                <a:xfrm>
                  <a:off x="8175428" y="2319832"/>
                  <a:ext cx="237330" cy="316905"/>
                </a:xfrm>
                <a:custGeom>
                  <a:avLst/>
                  <a:gdLst>
                    <a:gd name="T0" fmla="*/ 80 w 144"/>
                    <a:gd name="T1" fmla="*/ 192 h 192"/>
                    <a:gd name="T2" fmla="*/ 4 w 144"/>
                    <a:gd name="T3" fmla="*/ 192 h 192"/>
                    <a:gd name="T4" fmla="*/ 0 w 144"/>
                    <a:gd name="T5" fmla="*/ 188 h 192"/>
                    <a:gd name="T6" fmla="*/ 0 w 144"/>
                    <a:gd name="T7" fmla="*/ 47 h 192"/>
                    <a:gd name="T8" fmla="*/ 1 w 144"/>
                    <a:gd name="T9" fmla="*/ 44 h 192"/>
                    <a:gd name="T10" fmla="*/ 43 w 144"/>
                    <a:gd name="T11" fmla="*/ 1 h 192"/>
                    <a:gd name="T12" fmla="*/ 45 w 144"/>
                    <a:gd name="T13" fmla="*/ 0 h 192"/>
                    <a:gd name="T14" fmla="*/ 140 w 144"/>
                    <a:gd name="T15" fmla="*/ 0 h 192"/>
                    <a:gd name="T16" fmla="*/ 144 w 144"/>
                    <a:gd name="T17" fmla="*/ 4 h 192"/>
                    <a:gd name="T18" fmla="*/ 144 w 144"/>
                    <a:gd name="T19" fmla="*/ 116 h 192"/>
                    <a:gd name="T20" fmla="*/ 140 w 144"/>
                    <a:gd name="T21" fmla="*/ 120 h 192"/>
                    <a:gd name="T22" fmla="*/ 136 w 144"/>
                    <a:gd name="T23" fmla="*/ 116 h 192"/>
                    <a:gd name="T24" fmla="*/ 136 w 144"/>
                    <a:gd name="T25" fmla="*/ 8 h 192"/>
                    <a:gd name="T26" fmla="*/ 47 w 144"/>
                    <a:gd name="T27" fmla="*/ 8 h 192"/>
                    <a:gd name="T28" fmla="*/ 8 w 144"/>
                    <a:gd name="T29" fmla="*/ 48 h 192"/>
                    <a:gd name="T30" fmla="*/ 8 w 144"/>
                    <a:gd name="T31" fmla="*/ 184 h 192"/>
                    <a:gd name="T32" fmla="*/ 80 w 144"/>
                    <a:gd name="T33" fmla="*/ 184 h 192"/>
                    <a:gd name="T34" fmla="*/ 84 w 144"/>
                    <a:gd name="T35" fmla="*/ 188 h 192"/>
                    <a:gd name="T36" fmla="*/ 80 w 144"/>
                    <a:gd name="T37" fmla="*/ 192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44" h="192">
                      <a:moveTo>
                        <a:pt x="80" y="192"/>
                      </a:moveTo>
                      <a:cubicBezTo>
                        <a:pt x="4" y="192"/>
                        <a:pt x="4" y="192"/>
                        <a:pt x="4" y="192"/>
                      </a:cubicBezTo>
                      <a:cubicBezTo>
                        <a:pt x="2" y="192"/>
                        <a:pt x="0" y="190"/>
                        <a:pt x="0" y="188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5"/>
                        <a:pt x="0" y="44"/>
                        <a:pt x="1" y="44"/>
                      </a:cubicBezTo>
                      <a:cubicBezTo>
                        <a:pt x="43" y="1"/>
                        <a:pt x="43" y="1"/>
                        <a:pt x="43" y="1"/>
                      </a:cubicBezTo>
                      <a:cubicBezTo>
                        <a:pt x="43" y="0"/>
                        <a:pt x="44" y="0"/>
                        <a:pt x="45" y="0"/>
                      </a:cubicBezTo>
                      <a:cubicBezTo>
                        <a:pt x="140" y="0"/>
                        <a:pt x="140" y="0"/>
                        <a:pt x="140" y="0"/>
                      </a:cubicBezTo>
                      <a:cubicBezTo>
                        <a:pt x="142" y="0"/>
                        <a:pt x="144" y="2"/>
                        <a:pt x="144" y="4"/>
                      </a:cubicBezTo>
                      <a:cubicBezTo>
                        <a:pt x="144" y="116"/>
                        <a:pt x="144" y="116"/>
                        <a:pt x="144" y="116"/>
                      </a:cubicBezTo>
                      <a:cubicBezTo>
                        <a:pt x="144" y="118"/>
                        <a:pt x="142" y="120"/>
                        <a:pt x="140" y="120"/>
                      </a:cubicBezTo>
                      <a:cubicBezTo>
                        <a:pt x="138" y="120"/>
                        <a:pt x="136" y="118"/>
                        <a:pt x="136" y="116"/>
                      </a:cubicBezTo>
                      <a:cubicBezTo>
                        <a:pt x="136" y="8"/>
                        <a:pt x="136" y="8"/>
                        <a:pt x="136" y="8"/>
                      </a:cubicBezTo>
                      <a:cubicBezTo>
                        <a:pt x="47" y="8"/>
                        <a:pt x="47" y="8"/>
                        <a:pt x="47" y="8"/>
                      </a:cubicBezTo>
                      <a:cubicBezTo>
                        <a:pt x="8" y="48"/>
                        <a:pt x="8" y="48"/>
                        <a:pt x="8" y="48"/>
                      </a:cubicBezTo>
                      <a:cubicBezTo>
                        <a:pt x="8" y="184"/>
                        <a:pt x="8" y="184"/>
                        <a:pt x="8" y="184"/>
                      </a:cubicBezTo>
                      <a:cubicBezTo>
                        <a:pt x="80" y="184"/>
                        <a:pt x="80" y="184"/>
                        <a:pt x="80" y="184"/>
                      </a:cubicBezTo>
                      <a:cubicBezTo>
                        <a:pt x="82" y="184"/>
                        <a:pt x="84" y="186"/>
                        <a:pt x="84" y="188"/>
                      </a:cubicBezTo>
                      <a:cubicBezTo>
                        <a:pt x="84" y="190"/>
                        <a:pt x="82" y="192"/>
                        <a:pt x="80" y="19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Freeform 324"/>
                <p:cNvSpPr/>
                <p:nvPr/>
              </p:nvSpPr>
              <p:spPr bwMode="auto">
                <a:xfrm>
                  <a:off x="8181710" y="2319832"/>
                  <a:ext cx="79575" cy="92838"/>
                </a:xfrm>
                <a:custGeom>
                  <a:avLst/>
                  <a:gdLst>
                    <a:gd name="T0" fmla="*/ 44 w 48"/>
                    <a:gd name="T1" fmla="*/ 56 h 56"/>
                    <a:gd name="T2" fmla="*/ 4 w 48"/>
                    <a:gd name="T3" fmla="*/ 56 h 56"/>
                    <a:gd name="T4" fmla="*/ 0 w 48"/>
                    <a:gd name="T5" fmla="*/ 52 h 56"/>
                    <a:gd name="T6" fmla="*/ 4 w 48"/>
                    <a:gd name="T7" fmla="*/ 48 h 56"/>
                    <a:gd name="T8" fmla="*/ 40 w 48"/>
                    <a:gd name="T9" fmla="*/ 48 h 56"/>
                    <a:gd name="T10" fmla="*/ 40 w 48"/>
                    <a:gd name="T11" fmla="*/ 4 h 56"/>
                    <a:gd name="T12" fmla="*/ 44 w 48"/>
                    <a:gd name="T13" fmla="*/ 0 h 56"/>
                    <a:gd name="T14" fmla="*/ 48 w 48"/>
                    <a:gd name="T15" fmla="*/ 4 h 56"/>
                    <a:gd name="T16" fmla="*/ 48 w 48"/>
                    <a:gd name="T17" fmla="*/ 52 h 56"/>
                    <a:gd name="T18" fmla="*/ 44 w 48"/>
                    <a:gd name="T19" fmla="*/ 5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8" h="56">
                      <a:moveTo>
                        <a:pt x="44" y="56"/>
                      </a:moveTo>
                      <a:cubicBezTo>
                        <a:pt x="4" y="56"/>
                        <a:pt x="4" y="56"/>
                        <a:pt x="4" y="56"/>
                      </a:cubicBezTo>
                      <a:cubicBezTo>
                        <a:pt x="2" y="56"/>
                        <a:pt x="0" y="54"/>
                        <a:pt x="0" y="52"/>
                      </a:cubicBezTo>
                      <a:cubicBezTo>
                        <a:pt x="0" y="50"/>
                        <a:pt x="2" y="48"/>
                        <a:pt x="4" y="48"/>
                      </a:cubicBezTo>
                      <a:cubicBezTo>
                        <a:pt x="40" y="48"/>
                        <a:pt x="40" y="48"/>
                        <a:pt x="40" y="48"/>
                      </a:cubicBezTo>
                      <a:cubicBezTo>
                        <a:pt x="40" y="4"/>
                        <a:pt x="40" y="4"/>
                        <a:pt x="40" y="4"/>
                      </a:cubicBezTo>
                      <a:cubicBezTo>
                        <a:pt x="40" y="2"/>
                        <a:pt x="42" y="0"/>
                        <a:pt x="44" y="0"/>
                      </a:cubicBezTo>
                      <a:cubicBezTo>
                        <a:pt x="46" y="0"/>
                        <a:pt x="48" y="2"/>
                        <a:pt x="48" y="4"/>
                      </a:cubicBezTo>
                      <a:cubicBezTo>
                        <a:pt x="48" y="52"/>
                        <a:pt x="48" y="52"/>
                        <a:pt x="48" y="52"/>
                      </a:cubicBezTo>
                      <a:cubicBezTo>
                        <a:pt x="48" y="54"/>
                        <a:pt x="46" y="56"/>
                        <a:pt x="44" y="5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36" name="矩形 35"/>
          <p:cNvSpPr/>
          <p:nvPr/>
        </p:nvSpPr>
        <p:spPr>
          <a:xfrm>
            <a:off x="1268808" y="2071668"/>
            <a:ext cx="9403080" cy="11068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600" dirty="0">
                <a:solidFill>
                  <a:srgbClr val="06518A"/>
                </a:solidFill>
                <a:cs typeface="+mn-ea"/>
                <a:sym typeface="+mn-lt"/>
              </a:rPr>
              <a:t>测量珠峰高度的具体应用</a:t>
            </a:r>
            <a:endParaRPr lang="zh-CN" altLang="en-US" sz="66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123440" y="3177540"/>
            <a:ext cx="3693160" cy="3278505"/>
            <a:chOff x="2123683" y="4678865"/>
            <a:chExt cx="3693170" cy="1308058"/>
          </a:xfrm>
        </p:grpSpPr>
        <p:sp>
          <p:nvSpPr>
            <p:cNvPr id="53" name="圆角矩形 52"/>
            <p:cNvSpPr/>
            <p:nvPr/>
          </p:nvSpPr>
          <p:spPr>
            <a:xfrm>
              <a:off x="2123683" y="4678865"/>
              <a:ext cx="3693170" cy="1308058"/>
            </a:xfrm>
            <a:prstGeom prst="roundRect">
              <a:avLst>
                <a:gd name="adj" fmla="val 5039"/>
              </a:avLst>
            </a:prstGeom>
            <a:solidFill>
              <a:srgbClr val="0651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02060"/>
                </a:solidFill>
                <a:cs typeface="+mn-ea"/>
                <a:sym typeface="+mn-lt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2200518" y="4721442"/>
              <a:ext cx="3498859" cy="1195111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测绘技术主要是利用先进的测绘手段和方法，使用GPS、全站仪等测量仪器，通过对所测得的数据进行处理，获取珠穆朗玛峰在其所在的地理环境中高度，以此来进行珠峰海拔高度测量。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970270" y="3177540"/>
            <a:ext cx="3693160" cy="3279140"/>
            <a:chOff x="5970349" y="4678865"/>
            <a:chExt cx="3693170" cy="1308058"/>
          </a:xfrm>
        </p:grpSpPr>
        <p:sp>
          <p:nvSpPr>
            <p:cNvPr id="49" name="圆角矩形 48"/>
            <p:cNvSpPr/>
            <p:nvPr/>
          </p:nvSpPr>
          <p:spPr>
            <a:xfrm>
              <a:off x="5970349" y="4678865"/>
              <a:ext cx="3693170" cy="1308058"/>
            </a:xfrm>
            <a:prstGeom prst="roundRect">
              <a:avLst>
                <a:gd name="adj" fmla="val 5039"/>
              </a:avLst>
            </a:prstGeom>
            <a:solidFill>
              <a:srgbClr val="0651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5970349" y="4721434"/>
              <a:ext cx="3693170" cy="1112713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GPS测量仪通过对卫星进行定位，将其接收到的信号强度和时间与大地水准面高度相结合，然后通过这些测量结果来获取珠峰在整个大地水准面上的高度，主要分为单脉冲跟踪器和双相位跟踪器两种。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631" y="72559"/>
            <a:ext cx="788863" cy="788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/>
          <a:srcRect l="5124" t="28622" r="3501" b="28622"/>
          <a:stretch>
            <a:fillRect/>
          </a:stretch>
        </p:blipFill>
        <p:spPr>
          <a:xfrm>
            <a:off x="0" y="-1"/>
            <a:ext cx="4267200" cy="6858001"/>
          </a:xfrm>
          <a:prstGeom prst="rect">
            <a:avLst/>
          </a:prstGeom>
          <a:solidFill>
            <a:srgbClr val="06518A"/>
          </a:solidFill>
        </p:spPr>
      </p:pic>
      <p:sp>
        <p:nvSpPr>
          <p:cNvPr id="8" name="文本框 7"/>
          <p:cNvSpPr txBox="1"/>
          <p:nvPr/>
        </p:nvSpPr>
        <p:spPr>
          <a:xfrm>
            <a:off x="5388271" y="1881902"/>
            <a:ext cx="2011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06518A"/>
                </a:solidFill>
                <a:cs typeface="+mn-ea"/>
                <a:sym typeface="+mn-lt"/>
              </a:rPr>
              <a:t>学科交叉</a:t>
            </a:r>
            <a:endParaRPr lang="zh-CN" altLang="en-US" sz="36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464288" y="2860194"/>
            <a:ext cx="6067311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随着时代的发展与进步，任何一个单一学科都无法独立完成复杂的任务，因此学科交叉是无法避免的，也唯有各个学科之间相互交叉、取长补短，才能不断提高科学技术的上限，为人类造福。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1088571" y="2242417"/>
            <a:ext cx="2090058" cy="2417358"/>
          </a:xfrm>
          <a:prstGeom prst="roundRect">
            <a:avLst>
              <a:gd name="adj" fmla="val 8846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88571" y="1958354"/>
            <a:ext cx="203132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13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165225" y="3996743"/>
            <a:ext cx="1936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PART THREE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550013" y="3854825"/>
            <a:ext cx="5904356" cy="0"/>
          </a:xfrm>
          <a:prstGeom prst="line">
            <a:avLst/>
          </a:prstGeom>
          <a:ln w="12700">
            <a:solidFill>
              <a:srgbClr val="3C4D6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5464288" y="4279867"/>
            <a:ext cx="2300605" cy="398780"/>
            <a:chOff x="5464288" y="4279867"/>
            <a:chExt cx="2300605" cy="398780"/>
          </a:xfrm>
        </p:grpSpPr>
        <p:sp>
          <p:nvSpPr>
            <p:cNvPr id="12" name="文本框 11"/>
            <p:cNvSpPr txBox="1"/>
            <p:nvPr/>
          </p:nvSpPr>
          <p:spPr>
            <a:xfrm>
              <a:off x="5550013" y="4279867"/>
              <a:ext cx="2214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计算机科学与技术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1" name="椭圆 370"/>
            <p:cNvSpPr/>
            <p:nvPr/>
          </p:nvSpPr>
          <p:spPr>
            <a:xfrm>
              <a:off x="5464288" y="4437059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464288" y="4824601"/>
            <a:ext cx="1792605" cy="398780"/>
            <a:chOff x="5464288" y="4824601"/>
            <a:chExt cx="1792605" cy="398780"/>
          </a:xfrm>
        </p:grpSpPr>
        <p:sp>
          <p:nvSpPr>
            <p:cNvPr id="15" name="文本框 14"/>
            <p:cNvSpPr txBox="1"/>
            <p:nvPr/>
          </p:nvSpPr>
          <p:spPr>
            <a:xfrm>
              <a:off x="5550013" y="4824601"/>
              <a:ext cx="1706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人工智能技术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2" name="椭圆 371"/>
            <p:cNvSpPr/>
            <p:nvPr/>
          </p:nvSpPr>
          <p:spPr>
            <a:xfrm>
              <a:off x="5464288" y="4981793"/>
              <a:ext cx="85725" cy="857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840528" y="2006493"/>
            <a:ext cx="471847" cy="471847"/>
            <a:chOff x="4840528" y="2006493"/>
            <a:chExt cx="471847" cy="471847"/>
          </a:xfrm>
        </p:grpSpPr>
        <p:sp>
          <p:nvSpPr>
            <p:cNvPr id="29" name="圆角矩形 28"/>
            <p:cNvSpPr/>
            <p:nvPr/>
          </p:nvSpPr>
          <p:spPr>
            <a:xfrm>
              <a:off x="4840528" y="2006493"/>
              <a:ext cx="471847" cy="471847"/>
            </a:xfrm>
            <a:prstGeom prst="roundRect">
              <a:avLst>
                <a:gd name="adj" fmla="val 9467"/>
              </a:avLst>
            </a:prstGeom>
            <a:noFill/>
            <a:ln w="19050">
              <a:solidFill>
                <a:srgbClr val="0651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9"/>
            <p:cNvSpPr>
              <a:spLocks noEditPoints="1"/>
            </p:cNvSpPr>
            <p:nvPr/>
          </p:nvSpPr>
          <p:spPr bwMode="auto">
            <a:xfrm>
              <a:off x="4899864" y="2065829"/>
              <a:ext cx="353174" cy="353174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rgbClr val="06518A"/>
            </a:solidFill>
            <a:ln>
              <a:solidFill>
                <a:srgbClr val="06518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5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9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44444E-6 L 0.05182 4.44444E-6 " pathEditMode="relative" rAng="0" ptsTypes="AA">
                                      <p:cBhvr>
                                        <p:cTn id="29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950"/>
                            </p:stCondLst>
                            <p:childTnLst>
                              <p:par>
                                <p:cTn id="3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86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1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7.40741E-7 L -0.00065 0.05023 " pathEditMode="relative" rAng="0" ptsTypes="AA">
                                      <p:cBhvr>
                                        <p:cTn id="44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10000" decel="9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08333E-6 1.11111E-6 L -0.00065 0.05023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100"/>
                            </p:stCondLst>
                            <p:childTnLst>
                              <p:par>
                                <p:cTn id="51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4" grpId="0"/>
      <p:bldP spid="19" grpId="0" animBg="1"/>
      <p:bldP spid="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88" y="2404583"/>
            <a:ext cx="5004042" cy="3336028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6413462" y="2114509"/>
            <a:ext cx="30276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计算机科学与技术</a:t>
            </a:r>
            <a:endParaRPr lang="zh-CN" altLang="en-US" sz="280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413461" y="2646763"/>
            <a:ext cx="4864139" cy="1598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测绘技术主要是采集数据，而处理数据则是需要通过计算机来完成，因此，测绘技术与计算机科学与技术可以说是联系紧密的，上述中的电子地图以及测量珠峰高度所用的的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GPS</a:t>
            </a: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测量仪都是测绘技术与计算机科学与技术相互交叉的生动实例。</a:t>
            </a:r>
            <a:endParaRPr lang="zh-CN" altLang="en-US" sz="140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413462" y="4188905"/>
            <a:ext cx="23164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人工智能技术</a:t>
            </a:r>
            <a:endParaRPr lang="zh-CN" altLang="en-US" sz="280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413461" y="4721158"/>
            <a:ext cx="4864139" cy="995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目前的测绘技术正在逐渐智能化，很多的测绘机器人也应运而生，应用到生活的各个方面，这不仅可以提高测绘的效率，而且还能尽最大可能的保证测绘人员的安全。</a:t>
            </a:r>
            <a:endParaRPr lang="zh-CN" altLang="en-US" sz="1400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2966"/>
            <a:ext cx="12191999" cy="900201"/>
          </a:xfrm>
          <a:prstGeom prst="rect">
            <a:avLst/>
          </a:prstGeom>
          <a:solidFill>
            <a:schemeClr val="bg2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904905"/>
            <a:ext cx="12191999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18221" y="253163"/>
            <a:ext cx="16052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06518A"/>
                </a:solidFill>
                <a:cs typeface="+mn-ea"/>
                <a:sym typeface="+mn-lt"/>
              </a:rPr>
              <a:t>学科交叉</a:t>
            </a:r>
            <a:endParaRPr lang="zh-CN" altLang="en-US" sz="2800" dirty="0">
              <a:solidFill>
                <a:srgbClr val="06518A"/>
              </a:solidFill>
              <a:cs typeface="+mn-ea"/>
              <a:sym typeface="+mn-lt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631" y="72559"/>
            <a:ext cx="788863" cy="788863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315742" y="3205"/>
            <a:ext cx="999853" cy="947419"/>
            <a:chOff x="315742" y="3205"/>
            <a:chExt cx="999853" cy="947419"/>
          </a:xfrm>
        </p:grpSpPr>
        <p:sp>
          <p:nvSpPr>
            <p:cNvPr id="8" name="矩形 7"/>
            <p:cNvSpPr/>
            <p:nvPr>
              <p:custDataLst>
                <p:tags r:id="rId3"/>
              </p:custDataLst>
            </p:nvPr>
          </p:nvSpPr>
          <p:spPr>
            <a:xfrm>
              <a:off x="315742" y="3205"/>
              <a:ext cx="999853" cy="899962"/>
            </a:xfrm>
            <a:prstGeom prst="rect">
              <a:avLst/>
            </a:prstGeom>
            <a:solidFill>
              <a:srgbClr val="0651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4"/>
              </p:custDataLst>
            </p:nvPr>
          </p:nvSpPr>
          <p:spPr>
            <a:xfrm>
              <a:off x="315742" y="903167"/>
              <a:ext cx="999853" cy="47457"/>
            </a:xfrm>
            <a:prstGeom prst="rect">
              <a:avLst/>
            </a:prstGeom>
            <a:solidFill>
              <a:srgbClr val="0000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圆角矩形 5"/>
            <p:cNvSpPr/>
            <p:nvPr>
              <p:custDataLst>
                <p:tags r:id="rId5"/>
              </p:custDataLst>
            </p:nvPr>
          </p:nvSpPr>
          <p:spPr>
            <a:xfrm>
              <a:off x="579744" y="254032"/>
              <a:ext cx="471847" cy="471847"/>
            </a:xfrm>
            <a:prstGeom prst="roundRect">
              <a:avLst>
                <a:gd name="adj" fmla="val 9467"/>
              </a:avLst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Freeform 189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639080" y="313368"/>
              <a:ext cx="353174" cy="353174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:blinds dir="vert"/>
      </p:transition>
    </mc:Choice>
    <mc:Fallback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8" grpId="0"/>
      <p:bldP spid="40" grpId="0"/>
      <p:bldP spid="48" grpId="0"/>
      <p:bldP spid="15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ISPRING_ULTRA_SCORM_COURSE_ID" val="26D6C0BB-2FF5-48F2-BE9D-5AFDCD1692C8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Nqk9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apPRI4pBfM/UEAADeEAAALgAAAHVuaXZlcnNhbC9jdXN0b21fcHJlc2V0cy8wL2NvbW1vbl9tZXNzYWdlcy5sbme9WF1PGlkYvvdXEJImuxdr203a9EIxAxxx0mHGzgxq9yMTsxpjYjEpu5tegoqiqJB16yd1gbWICPjRiIjo/pjlzJm56l/YdxhAxLoz0272gouDPs/7/Zz30NP35tWU7dfx14HJaX+v/XH3I7tt3P/T9Nikf6LX7hP7v3lmtwV+HvWPjU5N+8d77f5pu63P0dUzNeqf+GV0YtzR1WWz9bwaDwTgEHDA4eZomxzrtQ86JRfnHaTYlxLDeTjJSXvsDhzO41hZzm4puWXbD6+/+vbpszePnzz9uudhA2qCSPBSDNNBVSd68siYhxV5jpGADDESi0ZEu6NWjtbKQTUZsoTlfCJDswjc2NsnpRNL2EEeDWl2l8zZ9fE8YkVJYGg3kmhBYjmxnhAGichtd8gzWfxXWE1GlP0gSURxOKvOZuWlt/jqhCwuyIsryuwVuaiSyrKBITfnpWhW4pEg8rRLpDkWojteqZVXlLPzj9VlcpzCyRN8WSGHUSUYxuenpLRGMiG5kNZNN/4hvI+LF38HZ4zM8dQwzXokkeMYQUKsu/mN3UHO4vK7P8hFDifWrbHwlIB4yMlBimwX5bWMdbTUaC4tiziSU7f2LHEM0J4BBj6i5oaym8bhRVKYt0QxiCDxxiDoCcRDRwnCMMdDHyjVMg6/x0fzJF3Vqy7n0kpmXa+KnPtdTkUMKGnWxUGzucQ2Wp0QmkAu/EnSFQMGLxIEyoMkJzcCfQroeMYCgnsOgacruLhtAfQSCVDwzSMDCEsN0R5K62pthppN3hygWA7yhQubOLZeu4jixRWtuxNRNbRKtudaw2TJhIBe+KBGNMW0zWjt+h0J76vJeVyJkWBMyVyZJQfRcCG31iUvfPR3Uj9FM8gtQdu4uWFJrCsZWNGGNX2IwyElewJRqMFTGFy8kyQzFfirnMipwW0ICiduFML2oKEsrBuNPOgGWdJCLufVgw1rLt3SpTue6fHjcARvbigHmfs9sLV7YEG+PuGN1sX3unI3E+bc0NNq2hnBhViKp7n7KkbmUvKHt+3UHRXDxWU5Egc/ST5/O1O4etbyXfcW5Fo5OLHum9XSmXYFXy//F7kzLKbmnOU8faZzgq68Thr0TVnI4ZkPpjEIbliQA3XnEhfi6uxZ7bJkGkuz/WBQV3O4fpUPC0p2yTSa5ZoEc6nP5RiClLa7YFa3GvBh5BRoEVYmUjolh1sGuPoQ61W8p+T1erfPp7qTVtejcmGvveAGZtq2nVu3ikiLjLbdHa+CRsNlAKqqbsVxpGTM5/OiZtT6ZdDpv5IJ4etd6EQ5n7p7ydSuVshVEQLB+1E5lMbXB429amO17wuM6/G0ExqQtYbvX4vQmrv6RHXUoRWT8TYoIIp3DUguinUhbf+KrculiDkMtLYWOCMKEkM5NbR8+pucWCQ7ZZLPqMkw2SmaY9LXczfqp4CtGWo8gY+j3d3d5ig6PamjtX12N/Gxum2FA+ZV0z3U4voez2wp2csfDUhEynkbp8NMoBpvmhbOzMtGpKHh/q8nQ72JG1WiRJFyDXihz2H9AyGTK3ELaC/FPwdJqi/cUKWsliF8/h6Hzy2Q1LNsNr9tOGtvx3bkl90GWrQiPShRbnf9JQ0X0eWuvLYE9yBeSmqPh7YntUku1wDFgmR20JHzrFI9skBXv1qaGgMDrZ9vjfMn5Lx1CDi6unoe3vw08Q9QSwMEFAACAAgA2qT0SKRrvlwGBQAA2BAAAC4AAAB1bml2ZXJzYWwvY3VzdG9tX3ByZXNldHMvMS9jb21tb25fbWVzc2FnZXMubG5nvVhdT9tWGL7nV0SRKm0Xo+2kVr2AICc5gFXHprYDdB+y0EAIiQapbFMvE0ogJNBkorR8hC7mKxkFp8AoIQnwY5pzjnPVv7DXdoAAZba1qRe5OIHneb+f8560dbx4Nur5fej5+MhYpN17v/We1zMU+WVscCQy3O4Ny53fPfJ6xn8diAwOjI5Fhtq9kTGvp8PX0jY6EBn+bWB4yNfS4vG0PRsaH4fDuA8Ol0fPyGC7t8evBIRQD8M/VTihS1D8bJfXh+M7OF0ihSV9e9bz0/Nvvn/46MX9Bw+/bbvbgDogkkIMx12jMoke3LPn4WVR4BQgQ5zCo37Z66uVUrVStK4eusIKYZljeQRubORped8VtkdEvYbdpDO7YVFEvKxIHBtECispvCCbCeGQjIJeH5ko4LN4Xa3o+QmaTeF4of6yQJIL+GSPzkyTmTn95Qmt5Gll18ZQUAgxLK+ISJJFNiCzAg/RFY9rpTn98OhzdZZqUZLcxJUyfZ/So3F8tE8raboVI7trlunGP0zFsXb8KTphZ05k+li+S5EFgZMUxAfPv/H6aGWerP5JK4t45dQdi8hISISc/KXSZY3Mb7lHK43mMrKIE7n60oYrjm62q5uDj2y4oc/lcXyG7rx2RdGDIPH2IOgJJEJHSVKfIEIf6KfzOL6Ji1M0F7OqTtajen7KqgpR14masKFk+YAAzRaQm2gtQmgCsrtOVc2GIYQkielCil/ohz4FdGbLBUJ4DIGrGtaWXYCeIgkKvli0gfBML9vFGF1tzNB5k58PUHob8oV3F3H6Te04hWfmjO7OpvSzabo8eTFMrkxI6EkYasQyXNOM1k5XaTxfV8u4nCaHaT2fcEoOohFAQaNLnoTZH5ROhuVQUIG2CQp9imwqGVgxhnXtPY7HdK0EUehnKzC4eCVXK5XhryS7XY8uQ1A4e6kQnjsNZeGDqP9OK8iSEfJhqr49686lK7p0wzMrfhxP4A+renHhdg88zR64kK8veGN08a2u3MyEMzestDp2RgognhFZ4baKkbc5crDQTH2tYlibJYkM+El3dq5mCldzF75b3oJc68VV9765LZ1jV3Dm1f+RO9tifk3nJEt5/Szomz69XavmHGMQ3LAgB/UJjWp7jlEs3wmm6AcV5/bg4tUPpvVC0jGaFxoERqdVX9ONMnDUzlQSKzrm6IVkNrvgVLEa8D7kl1gZliV68gdejdrgzPG16ndLsc2JuDKZWxVcjZLdjeZS25hp2nOu3CcyK3PGXlesgjrDNQB6Wl/K4MRHe75wCJ1HbV0D1/3Xt2K1yivoQbKj3rxeaidz9ESDQHA+RWJreGOusVFl3nb8B+NWPM2ENmQXY/evRYCJs5TJnKVrdbiIyX4PlBAjBrqVAMMHkLF5pd+QjwlnGGhtI3BOlhSO8Rtosq+S7AxdKdGdrbp6TFc0Z0zWYh5EnQywnYeaydK/11pbW51RXPfERBub7Lvs5+qyGw6YV0Px0AXXj3hjmhwUfrYhkRn/VZwFc4BqvGYucQ7eNDILDfe1HgtmEzeqxMgyE+gOQZ/D4qcfTpJyxgU6xIiPQZLMVRuqlDMyhI82cfzIBYmZZaf5bcK5ezU2I2/cBmb6jNvgcFLX7JTciFZmexQmGDTf0HAFVd6R+SQ+ncXJnPFsaHpMO+QKdDM8SOY1OnpU0KtFF3Tm1XKuMTDQ1vnKOH9Bzi8O476Wlra7lz9K/ANQSwMEFAACAAgA2qT0SBh3p4QHBQAA3hAAAC4AAAB1bml2ZXJzYWwvY3VzdG9tX3ByZXNldHMvMi9jb21tb25fbWVzc2FnZXMubG5nvVhdTyJXGL73VxCSTdqLurtNdrMXihngiJMdZtyZ8WP7kYmpxpi4mCxts5f4gaKokNr1k7VCFREVv4oiov0x5Zwzc7V/oe8wgIhrZ2bb9IKLgz7P+/2c99DW8e7NqOPnobfBkbFAu/Np6xOnYyjww9jgSGC43dkjd371wukI/jgQGBwYHQsMtTsDY05Hh6ulbXQgMPzTwPCQq6XF4Wh7MxQMwiHogsPt0TEy2O7sdisewd/N8K8VTvAJipv1OV04fIBjBZJZU7Pzju/efvH18xfvnj57/mXb4yrUApHkZziuiapC9OyJOQ8viwKnABniFB71y05XuRAtF0JaMm8LK/TIHMsjcGN7lxZPbWG7RdSr252zZrdHFBEvKxLHepHCSgovyJWEcEhGXqeLTGTwn2FtK6LuhmgiisMZbTJD5t7j6xM6O0NmF9TJa3pZosV5E0Newc+wvCIiSRZZj8wKPER3vFAuLKj5i4+leXqcxFsn+KpI96NqKIwvTun5Ek2Pk8OUYbr6D+FdnLv8KzRhZk5k+ljep8iCwEkK4r21b5wumo+TD7/RyyxOLNtjERkJiZCTvSRdz5GltH20Um0uPYs4ktXWtm1xdLG+Lg4+su6GupnC4Vl6OG2LohtB4s1B0BNIhI6SpD5BhD5QSwUc3sFH0zRVMqpOsik1vWxUhWR/JcmICSXLewRoNo/cQGsQQhOQw99pqmjC4EeSxPiQ4hb6oU8BHU/bQAgvIfBUEefWbYBeIwkKvnpkAuGZXtbH6F2tz1CtyWsDFMtCvvDhKo4tly+jeHZB7+5EVBtfpOtT9WGyZUJCr3qgRizDNcxo+eYDDe9qW9O4GKOhmJq+tkoOouFBXr1LXvWw3yidDMshrwJt4xX6FLmiZGBFH9bUPg6Pq5kTiEILncLg4o0tOlGEv5JEVgutQ1A4casQjkdVZeG9qP9RK8iSHnLhQNtbsefSHV2655kRPw5H8OqKupd+2ANHowc25OsT3uhd/KAr9zNhzQ0jrZadkTyIZ0RWeKhidCpJzt43UjdVDOfmSSQOftKDg7uZwqV83XfDW5Brde/Evm92S2fZFXwz/1/kzrSYunO28/SZzkmG8rpZ0Dd1JosnzixjENywIAfaxhU+jGuT+fLVuWUsy3eCQUPN4fpVz2bUzJxlNC/UCKaSn8vRCyltdMGqblXhfcgtsTKsTPT8lO6vmeAqQ2xU8YGSV+rdOJ/aRkpbjpLD7caCm5hp2Hbu3CoyK3P6dne8CBoNlwGoqrYWx5Fzc74eP6pFbVwGzf6r6XF8swmdSA6S9y+Z8vUCvc5BIHg3SsZT+GavuletLHb8C+NGPI2EJmT14fvHItTnrjJRTXWox2S+DUqIET1diofhPUjfv2LL5DxiDQOtrQfOyZLCMW4dTU6TJDFLNwr0IK0lL+lGzhqTsZ57UScDbLVQ4wn6R6q1tdUaRbMnFTS9WiKbiY+ldTscMK+67qE617d4e4acZb43IZEZ912cAbOAqr5pbnEWXjYyCw33fz0ZKk1crRIjy4ynyw99Duufmp8ixbgNtJ8RX4IkVRZuqNKWniF8sYPDFzZIKlm2mt8GnL23YyPy3m2QC5G5HV3J81NqzmwF1qOV2W6F8XorL2m4iK42ydIc3IN4bkt/PDQ8qS1yeboYHiSziY5eZNTSkQ26ytVS0xgYaONcH+dfYJw/Ief1Q9DV0tL2+Panib8BUEsDBBQAAgAIANqk9EiqiTkF8QMAACwRAAAnAAAAdW5pdmVyc2FsL2ZsYXNoX3B1Ymxpc2hpbmdfc2V0dGluZ3MueG1s1VjvbtpIEP/OU6x86sdi0iZNigxRlBgFlQAF567V6RQt9oC3We+63jWUfurT9MHuSW7WCwQKaU17nHJCEXh25jf/Z7zxzj8lnEwhU0yKhnNUrTkERCgjJiYN5zZoPT9ziNJURJRLAQ1HSIecNytemo84U/EQtEZWRRBGqHqqG06sdVp33dlsVmUqzcyp5LlGfFUNZeKmGSgQGjI35XSOX3qegnIWCCUA8C+RYiHWrFQI8SzSjYxyDoRFaLlgxinKW5yq2HEt24iG95NM5iK6lFxmJJuMGs5vZxfms+SxUFcsAWFioppINGRdp1HEjBWUD9lnIDGwSYzmnh47ZMYiHTecl7UXBgbZ3W2YAtz6Tg3MpcQgCL3AT0DTiGpqH61CDZ+0WhIsKZoLmrAwwBNiAtBwroK7Yad95d91e4E/vLsObjrWhj2EAv9dsIdQ0A46/j78ZeGv3/f9QafdfXMX9HqdoN1/kMKIbgTEczcj5mFkZZ6FsAqYp+M8GQnKOBbpN2FUoLHMOc0mEMgWwyyOKVfgkA8pTN7mlDM9x26oYTfcA6QXKoVQD0zaGo7OcnAe4CwgGoa5XNXEyetVTZyebbjuWu0Pbu200qNa0zDG4kFaYZrnrpOWbGMpNlwzz2QkebRyCJIRRF2awFpPDO+ZaCHnkUPGmASOrl5kjHKHMI2uhythlY+UZrrovdY6J0EsHBJAboZboQhjmqmNiK+ibgo/bP7ZlRrUXzYUlvQY6x8y5xGZy5xwdg9ES4JpzhP8FQNZbyYyzmRSULHfNVGcoXFTBjOIzssoeo8qkhwlcbikHLTV8DFnn8kIxjJDXKBTHEVIZ8riV/cCTqlSD6B0aeMz2yLt7pX/7plxkEZTKsI9wbE2IEn1QfDpnAipl3IYjpDmCoqkRCwqzsr4Vv35NCiW5Nym+d9Oxhr0AVNyGC37JOaHFpRWG9Np0YimuQpobEGGKbGYeBDiZGEih7KAIRVECj4nNMTprUxbT5nMFVJsA1to9fMWWnnCRPE0wSmIGrMIslKQtaMXL49PXp2eva5X3b+/fH3+XaHFXutzatTZxXb56OIsJ/XN+vyB0HeW6JZsS2aJKdRoS+nuF4PFAtse8Z5rVs/uTVQszKe4iIb+xeDymgz84W0nGNbLFENXYt/pMMZyGpv3yDIyvdsA0+GXgjdRL8PYH/i/lwLEBJbqm3Jqu71SDr8pwzWwm7y/tsVLmYCTf2InGc5+zhKG5fu/6OPHWurXR8B/0sa/9EJpZ8CB2hhoFsaY0YNVwZMfk4cM71OKmH1aXQE37nyeu/N2bU4SJliCcTTvAasrefPkuIa3yJ1HlQqibf6Ho1n5B1BLAwQUAAIACADapPRILKqJ27ECAABU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wRMNX3+NXq1q6KOL53XRSggJ1XRhH2yh75W6f1CBkpe+QzJSU8Mro/gh9aHCeU+Bb7Yp7OvrYCw/oY8hVOwWo8PZjBlZFrrwiYhpewlCacF9KAqRrKrM6FlB3FhBjekQorwtkvg8v39jESZQcG32nDfYUUURSG2s3GqJd0XC97TrvRW9N2dD8K/ePceab0Dr+eY6VwUTf6R0nOZ553Pbf3zLNhilmTGg/inm34VFKDxRbEC+d0sh/GFUwGczdcY3CURVlA2XCekb9kqACsa3IQa103AqFxUp3D1aSqqf5TrwTeoEwJI0bHVLW+jmHy3peRwjcBYFHUoWvdwVmajipCYQdh9iOFffDYy5DUXTrWcDfqATYqbjmvmdSTflX0rRLjUsMA4VXHNcxwlvNbWOFc2pclkx+WcD/6yVoO28y0XuzdKXwrJTdr+3EKtdL8N/kPUEsDBBQAAgAIANqk9EiYwI4lxwMAAD0QAAAmAAAAdW5pdmVyc2FsL2h0bWxfcHVibGlzaGluZ19zZXR0aW5ncy54bWzVV21vGjkQ/s6vsPbUj2WTvlxStBBFyUZBpcDBpi86nSKzHlhfvPZ27YXST/dr7ofdL7kxBhJKkpo2ae+EIrLjmWdmnpnxsNHRp1yQKZSaK9kM9ut7AQGZKsblpBlcJGdPDwOiDZWMCiWhGUgVkKNWLSqqkeA6G4IxqKoJwkjdKEwzyIwpGmE4m83qXBelPVWiMoiv66nKw6IEDdJAGRaCzvHLzAvQwRLBAwD/ciWXZq1ajZDIIb1RrBJAOMPIJbdJUXFuchGETmtE06tJqSrJTpRQJSkno2bwy+Gx/ax0HNIpz0FaSnQLhVZsGpQxboOgYsg/A8mATzKM9uBFQGacmawZPN97ZmFQPdyGWYC71KmFOVHIgTRL/BwMZdRQ9+gcGvhk9ErgRGwuac7TBE+Izb8ZnCaXw077NL7s9pJ4eHmevOm4GHYwSuL3yQ5GSTvpxLvo+8Kff+jHg067+/oy6fU6Sbt/bYWMbhAShZuMRcisqsoU1oRFJqvykaRcYI9+QaMGg10uaDmBRJ1xrOKYCg0B+bOAyW8VFdzMcRj2cBiuAIpjXUBqBrZszcCUFQTXcA4QA8Narnvi5at1TxwcbqQeOu/Xad0aZUSNoWmGzYOyRWhReFO0UhsruZGafSYjJdg6oTGyLDCX45JTERBuMLd0fWosA+aMC+Tf2u7Xx9JsJZdmtNQbHK55tK2ctn7vKgP6D5ecE92l+k5VgpG5qojgV0CMIli4Ksf/MiA3x4OMS5UvpIJqQ7TgDMiUwwzYkY+jD+gir9ASb4tCgHEePlb8MxnBWJWIC3SKdwvKuXb49Z2AC6r1NShdxfjENX27exq/f2ITpGxKZbojOFYb8sI8Cj6dE6nMyg7pSGmlYVEUxtnizCe3+reXQfO8Eq7MD12MG9CPWJLH8bJLYb4agbfbjE4Xg2iHawGNI8ixJA4TD1K8GbiswBcwpZIoKeaEpngfazvWU64qjRI3wA5af3uEzp5wuXia4KpHjyWD0gtyb//Z8xcvfz04fNWoh//89ffTe42Wm6ovqHXnVtXJnavQz+qLhfgVo3vW4pbtmSpz26hsy+ntq365krav+Ci0C+H23bJYgT9mtQzj48HJORnEw4tOMmz4lLercJJMmmGDjO1vPR+b3kWCBMde8JZHH8X+IH7rBYgl8ZoEP7fdnlfCr320Bm4392/sZa8Q8C6fuLsJb3PBc44N+b+YzLuG5PuH+ocM5v0/+tzYPtRgAi3TDGv0aHX9+VfZgxL2X+LAPa1fpTbenaLw1rfUGso3X/lbtX8BUEsDBBQAAgAIANqk9Ej4YrFrhAEAAP8FAAAfAAAAdW5pdmVyc2FsL2h0bWxfc2tpbl9zZXR0aW5ncy5qc42UTW/CMAyG7/yKqrtOiH2W7YYGkyZxmLTdph1CMaUiTaIk7egQ/3045aNp3UF8ad4+fR27cja9YLfCOAyeg417dvt3f+80QM3qHK59nXfoGeqh4ekcPtMMeCogbCDF4dOjvD0RlHEonOms/EBbU/MLJb5ZMG7quCIsNKEZQisI7YfQ1lTiX6+yfVVVRbU2z3JrpejHUlgQti+kzphjwqtXt+oFNmBZgD6DLlgMnmnkVhd5cnyIMOpcLDPFRDmViezPWLxKtMzFvCv/slSgdz98VQGDp+hl4tnx1Ng3C1kz8WSI0U0qDcbAPu/jBIOEOZsBr/kO3PoH9YzbBTXoIjWpPdCjG4w6rVgCrS4NRxg+JnZerW5GGG3OwtpWxN0thkdwVoJuWY3vMTxQqlxd8AOVlgl2pIW2e35EuWTzVCT71AMMksPDom1X906FuuOPQ2+EZGOElsREZl0XxwVTb8nBNY2sU2rmOSUKSpREYkWBBXka27xGcP8VfJ87S3EUK7ve9g9QSwMEFAACAAgA2qT0SH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2qT0SJtte1tgAAAAZQAAABwAAAB1bml2ZXJzYWwvbG9jYWxfc2V0dGluZ3MueG1sDco7DoMwDADQnVNY3ltg60BgY2QBDmAFCyH5g0iEyu3J9obXDX8VuPlKh1vA9tsgsEXfDtsDrsv4+SGkTLaRuHFAc4ShrzrxSDJzziUmOIUevhbWgswTaZnRVdmw7qsX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qk9EgTLnxpzQ0AAGBkAAApAAAAdW5pdmVyc2FsL3NraW5fY3VzdG9taXphdGlvbl9zZXR0aW5ncy54bWztXetv29YV/96/grBRoAMGW29Zg6KBIqlEqCy5kpK0GwaBlm5sIhTpUZQTF/7gpHHzboJlTZvEzWIvdRw3cZtkeTmP/i9bKEqf+i/sXJKSSL1MSm7RFjRhI7q859xzz/ven41EK8c5gapWZLHMfcrKnCjkkCxzwlwl9h5BRIsiL0ozEqogWRuwDhECW0YHxg4LMifzqDRGVGRWKLFS6cDYMZavoDGdpElEcPBitirLojBRFAUZCfKEIEpllh8jFlm+CqwS2tfY5N6E4iKSHJAdY4uoc7Gw9rUnlWWlYBg/PWmKYnmBFZZS4pw4McsWj89JYlUo2ZFxfmkBSTwnHG9NjoQppvcqPFeRkzIq95CNmcKPDaoFsF4FtUULMfgZTMizs4i3ruexQ9G51gA1dFAuchVONlGSXvz0pFxg51AvnYcSJO3rRyLAGr3sFMbPABoZnZRbs/0+/PSezbNLSOq1BB3AT28icaG64NB9FiRxDmu5pwb6m7ZFxotsCSK+LZ4HP4Np8ObwcnasY1GYtnW6OS86aUonfRMMzUrHiTiQEx8UxYWlP+xDovGG/FTI6zjR+ALBqUjcaaKZClP+BO0s0cQjdLwPzX4mGl8kRMZ9TjMNHWKovYK4Z6YZoL9BmSbgD8SD4V823QQDoXgk4Cjd+D3+SMBhuvExIX8kaDfdDFB8/3TjpX0Jf+IXSTe+iD/oTzhLN3aW6ko3A0LKmm4sntOVbiwDppbnKCeUxBNJ4ZhoEDYTDoXfVmIeQpeamAqTU/QUfArEAz4iHGB8zBRBM0GwEhHx0xE/Be+gBlHRyQ4WOl8JFSHJ9OYanbS87SZIChUkyUmhhE7G/NbZ5lfWHRyUQP0wrxILBfCz3Fx1WS9LRMALLQ6z7CP9fn+IoIK0l/Ysh8ORMOklGE8g6PEvx6dw2SO8waA3Elr2hn1BP3xKRELAJcBEQkQgHAj46GUf4wNqgiTjtI9aDvsjXi8JqzFTEWo5kYiHPR7C6/X6A/RyMORPxD0EzPYDD9I/hRXop/1xf2iZjJPeKT+RoBLxRGCZoZkQFSSmIHA8nuVAPO73eNrKbe/OrK72qO3tNNW5B8OeJuj5tu1tVueKFquSBJPzqAxeLiOj5kGSLyNBd1yYghv05oxWJ24ZbUUCpo+pp36on39c21qvffNjdFIbskSKucu3WTpj47qfGLuwQ6klcQd05uIZG9f7c7tkxlp6gz6IqE/5tCNmu37Gxj1ajz5odo8CGhvXm3T7ZM2CFhvXWzlblKYSCoJqXw7o2kvurZE+RTQ2rveDg0g7q2hsfIrEz2CajjIKMmr9+t5EWlmIjesN+8DpXYU0Nq6nxoFUnZXUjvZ6lVI7hu6qpSCh1rTbImoVUztWMtSmt+0dE42PnbkkWoZVwLjm5GIMaSxn4gUqMz1Dpj8ppDIHM4V48uBYTFl9oFx5Udu6Ud++RHzgC02d9AZDf4hOGoQ2WeWmyVSqF7Ogxx6vdD6bSRWAIZMqpJmP82Oxdy8uvnux0lh/6pg+czifSqYZEOfuPXX3sWP6mSxzBK9/wf76h7NZJp0v5FJJmikkc4V0Jq8pKMXkGXosVju9pfy42rhzrn5vRV27qKxuNT7bql34UnnzSD1/tnb+cv2zN+rL1+ruJRuL0ZlpMpkuZJlcPpuk8slMGnb6w+V3Ly7Xnz7/6fUl9Yd15c4j5dWu+t3F+sqq8vyx+uyaunmq9nBDX96YsHpP2Xn5v5XTdpbMkkeT6YOFfCaTyhWYNN0cGYupT6/WvvmX+nJbWbvunFOWzDFZ0M/9dfXmTu3a5nAcCobzYa0q57YbN+465nMoefBQCr7zWJz67Q1l9bz68HPHbGYYMIY9QvAXJgsel8sdzWTBR+qvXyir3yrff65uvNY9ora9Ud+8rlurtv3P2vo5G2yTaSoDzkjlTax1puAgtYf/Vjd2bXCZZnI58iBTiGc+Bl8GDlc3HVJlPgRFbOwqOzcdEn7C5MAhvv7eBlmaPJI8SOIIwDHXDIhmwF3ZBh0qD79Wrlx/9/Kicv4yjoS1i41TX6g3z7SCz/EyOeajw2C7JJkyxfW7t9+oq/cadz5Xdq+oK1fqm2+cLAAJh2Jo7EUfHU7+pZAgkymGLoBb0ZmjhbyWDWElHOAb3ymrp+pbj2A3jZXHEOzKrTvq6V14W1vbbqzchM0pa+3MQrxvZKQ0zXz8/gSkNLz1Fw8a979yLpYlp3VJp+tBWT2nfP1V/f5mfykIsxQOU18PibCX9xWnWyP2RNHV60igHMWkyWwy08966pn12pMvzew7rKfsXKqduwqyqg8eWDWmvH7akl+XGNJ9/f6j4eRzakbb4ihvL+2XDvc0LBbQsb5GEDCnZ+t4EnJh/ey2cvqJIzoGKjaki8atV8rDq43Pnr579cwRfTKdgIX1SgAlvf7kbH3rgiMO6UyTyZn1UfgcATWbRXGS4wwWR5l4LpmH9kx99lj97oYNWi3YdQv3cQfNF8xx3Li10bh+sfbwrtkZbCxl6qosVSmfzKdwR/nDF5DboZBAJm7cuKqce2aP5+FppqkBvZB07qO+eUp5exu8tfZgvbtIvXtzWX2zAxtS7l2sndpQ3t43erivvvjziALo+zIztcGwFagDjdKKUS36OuzS2pu9DjTHkFnqUIEi0xSDe70r12vPztmnA/fHSkjlc4UUGcccao/Xa2vn1Vsv1AebjfWX6q0d+9z0YwLNJEjg2Nz21TX1PxsTExP22XRKpHFQX12r3V776fVNp3wgvnHeZFr8/qrcPVt7svU3G4zyZNxKq5PapDTOW21am6eufBKc8pc8xmjObliPzOdJ6tA0xAO0m/WnZ2q7Vx1ymCazH0I60xp/sN4drDHl+bfK6nOHjDTNO9G5idb5WddM3VVhdlZqF77FleHpmfqOnRYc7z6fnCmQNK3dBECRe3W7du0C1Frlwh18oDFdCTjgRx0i05B6O1iqz7fqr793yFIrWc0cBYlA/9xKA/+ANNCnPLQG2lcsPLskVmXLjY0gSyI/g++6ui93YQK+mpvlUUyWqig62fxknlGZF09kqjLPCSimwarRSfNQ59QZkGGGrVaaLK1jnbOz6AQnlExTjYHOeUdEvlpGlL4b03TreCcVRcW1q2Cz3K2xLsEltGi8MkneHuycn0Yn5a75psHO+TmeK6GMwC91EXW+MVM2r+firGQet2M5mIMEFgab+m1+ss7BEqTwNW3FJJIxYJ1ZFksoVsHC5rkywtYHF8RjZoEn+0gcFdhFbk77XaJpTDO7pG27gmEIy4u2804O9t6o9vtF/V1b24c4J5qtr3125v86mtCpC32UkJcW0IExVpbZ4nwZYztjhMHjwBhm2YYie9HhK3UgQhJGfRxRllnpOJLyosg7W1EQZWSm0H9PYiCJqAf6YKLoZJeaopOD7BM12PY3n1AtzyKJAQ/gUNM1rWPm2fPc3DwP3/IRDp1AJStZn5dmenkeWAss14oC04DFqRArFeebkaJ/ML8vV3mZ49EiamYp04BJNYN3H61AZAx2bFJOoWOy2bWNEccRYKS5tiOaZ1tf9CU7AvKK1rRpfuEs4GR2tqJtvkeisleImhkaO7t5qj5gcdsei8HcfuqPTporLCSoHlirbQDW+LUlF4d1cVgXh3VxWBeHdXFYF4d1cVgXh3VxWBeHdXFYF4d1cVgXh3VxWBeHdXFYF4d1cVgXh3VxWBeHdXHY3zcOa8xxgVgXiP1NAbHtkP2N4bADAu73DMTqf0jrYq8u9upiry72+qvGXik9Kgkclu+Nir2amY2KveKfw8Ouxj+GxF3xz32AXD8Rq8Q8u4gIWYS2Cp0g5HlEQH7mJERoHTZ+gXM2J2g9xDCoa06UpKU/apzZqjwP3jPPVogSV9FOAdqy4CPae6MP1ZpwAjd+8xzMFMssJ0yMBsAyQomgJRavNDT+ykhsBUmjgK8aB4Lk+dGQ10PNNnIIaTTsdQaXfsfYK4M7KYIlFthK5YQolSxOYzbdkABsHrNp8gbDc0IRXAcV5SGg2HRmCCQ28+EwKCz8GAmFxTFYZLG/80sEWywCHdbmIidWKzCyqB0V9GisTIwExPaMdp0xKFv7NMctIhBFKkGd2x9MFi9aZpcIOPERbGmRFYqImEVFfA1DQAsLiaCkvcOW10T4e5X7lGBlI/9Ysdl9xWM1yaBHhsWgT1mQ91odq83YwcT+wbAtKewoYGgRBgKvjk1U4eA0qWfp/TCUHdS1p7H2lGN0fdk3288gjBlQjXPiMGgqA8WTHwJGbR2dCXzkHg5FTYvECGwMELXNQTvEDweiHkWz+PgxAorasjc+JPJIRu1QnUXHROiXeMQu6o0M1C7N/BOjQ6np1qUkrog8V8aHqP1AU4+KVb6kRTfPHdcqAui5WkbdfdgxSSxrozxbafq1XpT2B1XN6uvOOGsgBoGrvW1lis+RLNYBslI4nvlRQFYIkzIrF+ehCh/DB73RINacdhf435XNoSFWfZQwRv80OsSqXXcNhbBqH4YDWO2fr7oR1mGPLKxelsoivoKfGAVrhaAQq1IR4xIjwK3T2u08oV3PDwe3aqYbFm01bkRHhFsdl5ButJXiueJxvfyW4ABj3PMRvDgnDou2tliiEic75zkQbk3j9rxXrXOhVhdqdaHWXzHUagPG7Ie12iDtDbbaIHTRVvfPXn82uLUX3c/1d6/tdPXrQls7x4AU+PX9T0T+D1BLAwQUAAIACADbpPR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DbpPRIuOq3cEkAAABqAAAAGwAAAHVuaXZlcnNhbC91bml2ZXJzYWwucG5nLnhtbLOxr8jNUShLLSrOzM+zVTLUM1Cyt+PlsikoSi3LTC1XqACKGekZQICSQiUqtzwzpSTDVsncHEksIzUzPaPEVsnU3BIuqA80EgBQSwECAAAUAAIACADapPRIFQ6tKGQEAAAHEQAAHQAAAAAAAAABAAAAAAAAAAAAdW5pdmVyc2FsL2NvbW1vbl9tZXNzYWdlcy5sbmdQSwECAAAUAAIACADapPRI4pBfM/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+/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商务风商业活动策划方案书PPT模板"/>
  <p:tag name="KSO_WPP_MARK_KEY" val="1fc4984c-681c-415e-abd4-1615e0bc5e1f"/>
  <p:tag name="COMMONDATA" val="eyJoZGlkIjoiYjE1YTYwMDViOGUyM2ZmNjA3N2Y5NzIzMzZjNzk3ZG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lgims53">
      <a:majorFont>
        <a:latin typeface="字魂105号-简雅黑"/>
        <a:ea typeface="字魂105号-简雅黑"/>
        <a:cs typeface=""/>
      </a:majorFont>
      <a:minorFont>
        <a:latin typeface="字魂105号-简雅黑"/>
        <a:ea typeface="字魂105号-简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1539</Words>
  <Application>WPS 演示</Application>
  <PresentationFormat>宽屏</PresentationFormat>
  <Paragraphs>115</Paragraphs>
  <Slides>11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字魂105号-简雅黑</vt:lpstr>
      <vt:lpstr>微软雅黑</vt:lpstr>
      <vt:lpstr>Arial Unicode MS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商务风商业活动策划方案书PPT模板</dc:title>
  <dc:creator>QQ158698815</dc:creator>
  <cp:keywords>QQ158698815</cp:keywords>
  <cp:lastModifiedBy>枫落忆痕</cp:lastModifiedBy>
  <cp:revision>64</cp:revision>
  <dcterms:created xsi:type="dcterms:W3CDTF">2016-06-29T05:42:00Z</dcterms:created>
  <dcterms:modified xsi:type="dcterms:W3CDTF">2022-12-21T07:04:17Z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D3F0538DB66F4095B2B04DAD9BD82C30</vt:lpwstr>
  </property>
  <property fmtid="{D5CDD505-2E9C-101B-9397-08002B2CF9AE}" pid="3" name="KSOProductBuildVer">
    <vt:lpwstr>2052-11.1.0.12980</vt:lpwstr>
  </property>
</Properties>
</file>

<file path=docProps/thumbnail.jpeg>
</file>